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8" r:id="rId1"/>
  </p:sldMasterIdLst>
  <p:notesMasterIdLst>
    <p:notesMasterId r:id="rId50"/>
  </p:notesMasterIdLst>
  <p:handoutMasterIdLst>
    <p:handoutMasterId r:id="rId51"/>
  </p:handoutMasterIdLst>
  <p:sldIdLst>
    <p:sldId id="331" r:id="rId2"/>
    <p:sldId id="332" r:id="rId3"/>
    <p:sldId id="456" r:id="rId4"/>
    <p:sldId id="453" r:id="rId5"/>
    <p:sldId id="454" r:id="rId6"/>
    <p:sldId id="455" r:id="rId7"/>
    <p:sldId id="457" r:id="rId8"/>
    <p:sldId id="458" r:id="rId9"/>
    <p:sldId id="459" r:id="rId10"/>
    <p:sldId id="460" r:id="rId11"/>
    <p:sldId id="461" r:id="rId12"/>
    <p:sldId id="462" r:id="rId13"/>
    <p:sldId id="463" r:id="rId14"/>
    <p:sldId id="464" r:id="rId15"/>
    <p:sldId id="468" r:id="rId16"/>
    <p:sldId id="465" r:id="rId17"/>
    <p:sldId id="474" r:id="rId18"/>
    <p:sldId id="466" r:id="rId19"/>
    <p:sldId id="467" r:id="rId20"/>
    <p:sldId id="469" r:id="rId21"/>
    <p:sldId id="470" r:id="rId22"/>
    <p:sldId id="471" r:id="rId23"/>
    <p:sldId id="472" r:id="rId24"/>
    <p:sldId id="473" r:id="rId25"/>
    <p:sldId id="481" r:id="rId26"/>
    <p:sldId id="476" r:id="rId27"/>
    <p:sldId id="477" r:id="rId28"/>
    <p:sldId id="478" r:id="rId29"/>
    <p:sldId id="475" r:id="rId30"/>
    <p:sldId id="479" r:id="rId31"/>
    <p:sldId id="480" r:id="rId32"/>
    <p:sldId id="482" r:id="rId33"/>
    <p:sldId id="438" r:id="rId34"/>
    <p:sldId id="440" r:id="rId35"/>
    <p:sldId id="441" r:id="rId36"/>
    <p:sldId id="442" r:id="rId37"/>
    <p:sldId id="444" r:id="rId38"/>
    <p:sldId id="443" r:id="rId39"/>
    <p:sldId id="445" r:id="rId40"/>
    <p:sldId id="484" r:id="rId41"/>
    <p:sldId id="446" r:id="rId42"/>
    <p:sldId id="447" r:id="rId43"/>
    <p:sldId id="448" r:id="rId44"/>
    <p:sldId id="449" r:id="rId45"/>
    <p:sldId id="450" r:id="rId46"/>
    <p:sldId id="483" r:id="rId47"/>
    <p:sldId id="451" r:id="rId48"/>
    <p:sldId id="452" r:id="rId49"/>
  </p:sldIdLst>
  <p:sldSz cx="9144000" cy="6858000" type="screen4x3"/>
  <p:notesSz cx="7010400" cy="9236075"/>
  <p:defaultTextStyle>
    <a:defPPr>
      <a:defRPr lang="en-US"/>
    </a:defPPr>
    <a:lvl1pPr algn="l" rtl="0" eaLnBrk="0" fontAlgn="base" hangingPunct="0">
      <a:spcBef>
        <a:spcPct val="0"/>
      </a:spcBef>
      <a:spcAft>
        <a:spcPct val="0"/>
      </a:spcAft>
      <a:defRPr sz="2400" kern="1200">
        <a:solidFill>
          <a:schemeClr val="tx1"/>
        </a:solidFill>
        <a:latin typeface="Times New Roman" charset="0"/>
        <a:ea typeface="MS PGothic" charset="-128"/>
        <a:cs typeface="+mn-cs"/>
      </a:defRPr>
    </a:lvl1pPr>
    <a:lvl2pPr marL="457200" algn="l" rtl="0" eaLnBrk="0" fontAlgn="base" hangingPunct="0">
      <a:spcBef>
        <a:spcPct val="0"/>
      </a:spcBef>
      <a:spcAft>
        <a:spcPct val="0"/>
      </a:spcAft>
      <a:defRPr sz="2400" kern="1200">
        <a:solidFill>
          <a:schemeClr val="tx1"/>
        </a:solidFill>
        <a:latin typeface="Times New Roman" charset="0"/>
        <a:ea typeface="MS PGothic" charset="-128"/>
        <a:cs typeface="+mn-cs"/>
      </a:defRPr>
    </a:lvl2pPr>
    <a:lvl3pPr marL="914400" algn="l" rtl="0" eaLnBrk="0" fontAlgn="base" hangingPunct="0">
      <a:spcBef>
        <a:spcPct val="0"/>
      </a:spcBef>
      <a:spcAft>
        <a:spcPct val="0"/>
      </a:spcAft>
      <a:defRPr sz="2400" kern="1200">
        <a:solidFill>
          <a:schemeClr val="tx1"/>
        </a:solidFill>
        <a:latin typeface="Times New Roman" charset="0"/>
        <a:ea typeface="MS PGothic" charset="-128"/>
        <a:cs typeface="+mn-cs"/>
      </a:defRPr>
    </a:lvl3pPr>
    <a:lvl4pPr marL="1371600" algn="l" rtl="0" eaLnBrk="0" fontAlgn="base" hangingPunct="0">
      <a:spcBef>
        <a:spcPct val="0"/>
      </a:spcBef>
      <a:spcAft>
        <a:spcPct val="0"/>
      </a:spcAft>
      <a:defRPr sz="2400" kern="1200">
        <a:solidFill>
          <a:schemeClr val="tx1"/>
        </a:solidFill>
        <a:latin typeface="Times New Roman" charset="0"/>
        <a:ea typeface="MS PGothic" charset="-128"/>
        <a:cs typeface="+mn-cs"/>
      </a:defRPr>
    </a:lvl4pPr>
    <a:lvl5pPr marL="1828800" algn="l" rtl="0" eaLnBrk="0" fontAlgn="base" hangingPunct="0">
      <a:spcBef>
        <a:spcPct val="0"/>
      </a:spcBef>
      <a:spcAft>
        <a:spcPct val="0"/>
      </a:spcAft>
      <a:defRPr sz="2400" kern="1200">
        <a:solidFill>
          <a:schemeClr val="tx1"/>
        </a:solidFill>
        <a:latin typeface="Times New Roman" charset="0"/>
        <a:ea typeface="MS PGothic" charset="-128"/>
        <a:cs typeface="+mn-cs"/>
      </a:defRPr>
    </a:lvl5pPr>
    <a:lvl6pPr marL="2286000" algn="l" defTabSz="914400" rtl="0" eaLnBrk="1" latinLnBrk="0" hangingPunct="1">
      <a:defRPr sz="2400" kern="1200">
        <a:solidFill>
          <a:schemeClr val="tx1"/>
        </a:solidFill>
        <a:latin typeface="Times New Roman" charset="0"/>
        <a:ea typeface="MS PGothic" charset="-128"/>
        <a:cs typeface="+mn-cs"/>
      </a:defRPr>
    </a:lvl6pPr>
    <a:lvl7pPr marL="2743200" algn="l" defTabSz="914400" rtl="0" eaLnBrk="1" latinLnBrk="0" hangingPunct="1">
      <a:defRPr sz="2400" kern="1200">
        <a:solidFill>
          <a:schemeClr val="tx1"/>
        </a:solidFill>
        <a:latin typeface="Times New Roman" charset="0"/>
        <a:ea typeface="MS PGothic" charset="-128"/>
        <a:cs typeface="+mn-cs"/>
      </a:defRPr>
    </a:lvl7pPr>
    <a:lvl8pPr marL="3200400" algn="l" defTabSz="914400" rtl="0" eaLnBrk="1" latinLnBrk="0" hangingPunct="1">
      <a:defRPr sz="2400" kern="1200">
        <a:solidFill>
          <a:schemeClr val="tx1"/>
        </a:solidFill>
        <a:latin typeface="Times New Roman" charset="0"/>
        <a:ea typeface="MS PGothic" charset="-128"/>
        <a:cs typeface="+mn-cs"/>
      </a:defRPr>
    </a:lvl8pPr>
    <a:lvl9pPr marL="3657600" algn="l" defTabSz="914400" rtl="0" eaLnBrk="1" latinLnBrk="0" hangingPunct="1">
      <a:defRPr sz="2400" kern="1200">
        <a:solidFill>
          <a:schemeClr val="tx1"/>
        </a:solidFill>
        <a:latin typeface="Times New Roman" charset="0"/>
        <a:ea typeface="MS PGothic"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09"/>
    <p:restoredTop sz="94685"/>
  </p:normalViewPr>
  <p:slideViewPr>
    <p:cSldViewPr>
      <p:cViewPr varScale="1">
        <p:scale>
          <a:sx n="149" d="100"/>
          <a:sy n="149" d="100"/>
        </p:scale>
        <p:origin x="1256" y="184"/>
      </p:cViewPr>
      <p:guideLst>
        <p:guide orient="horz" pos="2160"/>
        <p:guide pos="2880"/>
      </p:guideLst>
    </p:cSldViewPr>
  </p:slideViewPr>
  <p:outlineViewPr>
    <p:cViewPr>
      <p:scale>
        <a:sx n="33" d="100"/>
        <a:sy n="33" d="100"/>
      </p:scale>
      <p:origin x="0" y="-41586"/>
    </p:cViewPr>
  </p:outlineViewPr>
  <p:notesTextViewPr>
    <p:cViewPr>
      <p:scale>
        <a:sx n="100" d="100"/>
        <a:sy n="100" d="100"/>
      </p:scale>
      <p:origin x="0" y="0"/>
    </p:cViewPr>
  </p:notesTextViewPr>
  <p:sorterViewPr>
    <p:cViewPr>
      <p:scale>
        <a:sx n="166" d="100"/>
        <a:sy n="166" d="100"/>
      </p:scale>
      <p:origin x="0" y="-216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8722" name="Rectangle 2"/>
          <p:cNvSpPr>
            <a:spLocks noGrp="1" noChangeArrowheads="1"/>
          </p:cNvSpPr>
          <p:nvPr>
            <p:ph type="hdr" sz="quarter"/>
          </p:nvPr>
        </p:nvSpPr>
        <p:spPr bwMode="auto">
          <a:xfrm>
            <a:off x="0" y="0"/>
            <a:ext cx="3038475" cy="461963"/>
          </a:xfrm>
          <a:prstGeom prst="rect">
            <a:avLst/>
          </a:prstGeom>
          <a:noFill/>
          <a:ln w="9525">
            <a:noFill/>
            <a:miter lim="800000"/>
            <a:headEnd/>
            <a:tailEnd/>
          </a:ln>
          <a:effectLst/>
        </p:spPr>
        <p:txBody>
          <a:bodyPr vert="horz" wrap="square" lIns="92816" tIns="46407" rIns="92816" bIns="46407" numCol="1" anchor="t" anchorCtr="0" compatLnSpc="1">
            <a:prstTxWarp prst="textNoShape">
              <a:avLst/>
            </a:prstTxWarp>
          </a:bodyPr>
          <a:lstStyle>
            <a:lvl1pPr>
              <a:defRPr sz="1200" smtClean="0">
                <a:ea typeface="MS PGothic" charset="0"/>
                <a:cs typeface="MS PGothic" charset="0"/>
              </a:defRPr>
            </a:lvl1pPr>
          </a:lstStyle>
          <a:p>
            <a:pPr>
              <a:defRPr/>
            </a:pPr>
            <a:endParaRPr lang="en-US"/>
          </a:p>
        </p:txBody>
      </p:sp>
      <p:sp>
        <p:nvSpPr>
          <p:cNvPr id="158723" name="Rectangle 3"/>
          <p:cNvSpPr>
            <a:spLocks noGrp="1" noChangeArrowheads="1"/>
          </p:cNvSpPr>
          <p:nvPr>
            <p:ph type="dt" sz="quarter" idx="1"/>
          </p:nvPr>
        </p:nvSpPr>
        <p:spPr bwMode="auto">
          <a:xfrm>
            <a:off x="3971925" y="0"/>
            <a:ext cx="3038475" cy="461963"/>
          </a:xfrm>
          <a:prstGeom prst="rect">
            <a:avLst/>
          </a:prstGeom>
          <a:noFill/>
          <a:ln w="9525">
            <a:noFill/>
            <a:miter lim="800000"/>
            <a:headEnd/>
            <a:tailEnd/>
          </a:ln>
          <a:effectLst/>
        </p:spPr>
        <p:txBody>
          <a:bodyPr vert="horz" wrap="square" lIns="92816" tIns="46407" rIns="92816" bIns="46407" numCol="1" anchor="t" anchorCtr="0" compatLnSpc="1">
            <a:prstTxWarp prst="textNoShape">
              <a:avLst/>
            </a:prstTxWarp>
          </a:bodyPr>
          <a:lstStyle>
            <a:lvl1pPr algn="r">
              <a:defRPr sz="1200" smtClean="0">
                <a:ea typeface="MS PGothic" charset="0"/>
                <a:cs typeface="MS PGothic" charset="0"/>
              </a:defRPr>
            </a:lvl1pPr>
          </a:lstStyle>
          <a:p>
            <a:pPr>
              <a:defRPr/>
            </a:pPr>
            <a:endParaRPr lang="en-US"/>
          </a:p>
        </p:txBody>
      </p:sp>
      <p:sp>
        <p:nvSpPr>
          <p:cNvPr id="158724" name="Rectangle 4"/>
          <p:cNvSpPr>
            <a:spLocks noGrp="1" noChangeArrowheads="1"/>
          </p:cNvSpPr>
          <p:nvPr>
            <p:ph type="ftr" sz="quarter" idx="2"/>
          </p:nvPr>
        </p:nvSpPr>
        <p:spPr bwMode="auto">
          <a:xfrm>
            <a:off x="0" y="8774113"/>
            <a:ext cx="3038475" cy="461962"/>
          </a:xfrm>
          <a:prstGeom prst="rect">
            <a:avLst/>
          </a:prstGeom>
          <a:noFill/>
          <a:ln w="9525">
            <a:noFill/>
            <a:miter lim="800000"/>
            <a:headEnd/>
            <a:tailEnd/>
          </a:ln>
          <a:effectLst/>
        </p:spPr>
        <p:txBody>
          <a:bodyPr vert="horz" wrap="square" lIns="92816" tIns="46407" rIns="92816" bIns="46407" numCol="1" anchor="b" anchorCtr="0" compatLnSpc="1">
            <a:prstTxWarp prst="textNoShape">
              <a:avLst/>
            </a:prstTxWarp>
          </a:bodyPr>
          <a:lstStyle>
            <a:lvl1pPr>
              <a:defRPr sz="1200" smtClean="0">
                <a:ea typeface="MS PGothic" charset="0"/>
                <a:cs typeface="MS PGothic" charset="0"/>
              </a:defRPr>
            </a:lvl1pPr>
          </a:lstStyle>
          <a:p>
            <a:pPr>
              <a:defRPr/>
            </a:pPr>
            <a:endParaRPr lang="en-US"/>
          </a:p>
        </p:txBody>
      </p:sp>
      <p:sp>
        <p:nvSpPr>
          <p:cNvPr id="158725" name="Rectangle 5"/>
          <p:cNvSpPr>
            <a:spLocks noGrp="1" noChangeArrowheads="1"/>
          </p:cNvSpPr>
          <p:nvPr>
            <p:ph type="sldNum" sz="quarter" idx="3"/>
          </p:nvPr>
        </p:nvSpPr>
        <p:spPr bwMode="auto">
          <a:xfrm>
            <a:off x="3971925" y="8774113"/>
            <a:ext cx="3038475" cy="461962"/>
          </a:xfrm>
          <a:prstGeom prst="rect">
            <a:avLst/>
          </a:prstGeom>
          <a:noFill/>
          <a:ln w="9525">
            <a:noFill/>
            <a:miter lim="800000"/>
            <a:headEnd/>
            <a:tailEnd/>
          </a:ln>
          <a:effectLst/>
        </p:spPr>
        <p:txBody>
          <a:bodyPr vert="horz" wrap="square" lIns="92816" tIns="46407" rIns="92816" bIns="46407" numCol="1" anchor="b" anchorCtr="0" compatLnSpc="1">
            <a:prstTxWarp prst="textNoShape">
              <a:avLst/>
            </a:prstTxWarp>
          </a:bodyPr>
          <a:lstStyle>
            <a:lvl1pPr algn="r">
              <a:defRPr sz="1200"/>
            </a:lvl1pPr>
          </a:lstStyle>
          <a:p>
            <a:fld id="{9CD6772C-FE5F-1047-AEA4-9C4501D58796}" type="slidenum">
              <a:rPr lang="en-US" altLang="en-US"/>
              <a:pPr/>
              <a:t>‹#›</a:t>
            </a:fld>
            <a:endParaRPr lang="en-US" altLang="en-US"/>
          </a:p>
        </p:txBody>
      </p:sp>
    </p:spTree>
    <p:extLst>
      <p:ext uri="{BB962C8B-B14F-4D97-AF65-F5344CB8AC3E}">
        <p14:creationId xmlns:p14="http://schemas.microsoft.com/office/powerpoint/2010/main" val="18754329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9506" name="Rectangle 2"/>
          <p:cNvSpPr>
            <a:spLocks noGrp="1" noChangeArrowheads="1"/>
          </p:cNvSpPr>
          <p:nvPr>
            <p:ph type="hdr" sz="quarter"/>
          </p:nvPr>
        </p:nvSpPr>
        <p:spPr bwMode="auto">
          <a:xfrm>
            <a:off x="0" y="0"/>
            <a:ext cx="3038475" cy="461963"/>
          </a:xfrm>
          <a:prstGeom prst="rect">
            <a:avLst/>
          </a:prstGeom>
          <a:noFill/>
          <a:ln w="9525">
            <a:noFill/>
            <a:miter lim="800000"/>
            <a:headEnd/>
            <a:tailEnd/>
          </a:ln>
          <a:effectLst/>
        </p:spPr>
        <p:txBody>
          <a:bodyPr vert="horz" wrap="square" lIns="92816" tIns="46407" rIns="92816" bIns="46407" numCol="1" anchor="t" anchorCtr="0" compatLnSpc="1">
            <a:prstTxWarp prst="textNoShape">
              <a:avLst/>
            </a:prstTxWarp>
          </a:bodyPr>
          <a:lstStyle>
            <a:lvl1pPr>
              <a:defRPr sz="1200" smtClean="0">
                <a:ea typeface="MS PGothic" charset="0"/>
                <a:cs typeface="MS PGothic" charset="0"/>
              </a:defRPr>
            </a:lvl1pPr>
          </a:lstStyle>
          <a:p>
            <a:pPr>
              <a:defRPr/>
            </a:pPr>
            <a:endParaRPr lang="en-US"/>
          </a:p>
        </p:txBody>
      </p:sp>
      <p:sp>
        <p:nvSpPr>
          <p:cNvPr id="149507" name="Rectangle 3"/>
          <p:cNvSpPr>
            <a:spLocks noGrp="1" noChangeArrowheads="1"/>
          </p:cNvSpPr>
          <p:nvPr>
            <p:ph type="dt" idx="1"/>
          </p:nvPr>
        </p:nvSpPr>
        <p:spPr bwMode="auto">
          <a:xfrm>
            <a:off x="3971925" y="0"/>
            <a:ext cx="3038475" cy="461963"/>
          </a:xfrm>
          <a:prstGeom prst="rect">
            <a:avLst/>
          </a:prstGeom>
          <a:noFill/>
          <a:ln w="9525">
            <a:noFill/>
            <a:miter lim="800000"/>
            <a:headEnd/>
            <a:tailEnd/>
          </a:ln>
          <a:effectLst/>
        </p:spPr>
        <p:txBody>
          <a:bodyPr vert="horz" wrap="square" lIns="92816" tIns="46407" rIns="92816" bIns="46407" numCol="1" anchor="t" anchorCtr="0" compatLnSpc="1">
            <a:prstTxWarp prst="textNoShape">
              <a:avLst/>
            </a:prstTxWarp>
          </a:bodyPr>
          <a:lstStyle>
            <a:lvl1pPr algn="r">
              <a:defRPr sz="1200" smtClean="0">
                <a:ea typeface="MS PGothic" charset="0"/>
                <a:cs typeface="MS PGothic" charset="0"/>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1198563" y="693738"/>
            <a:ext cx="4616450" cy="34623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9509" name="Rectangle 5"/>
          <p:cNvSpPr>
            <a:spLocks noGrp="1" noChangeArrowheads="1"/>
          </p:cNvSpPr>
          <p:nvPr>
            <p:ph type="body" sz="quarter" idx="3"/>
          </p:nvPr>
        </p:nvSpPr>
        <p:spPr bwMode="auto">
          <a:xfrm>
            <a:off x="933450" y="4387850"/>
            <a:ext cx="5143500" cy="4154488"/>
          </a:xfrm>
          <a:prstGeom prst="rect">
            <a:avLst/>
          </a:prstGeom>
          <a:noFill/>
          <a:ln w="9525">
            <a:noFill/>
            <a:miter lim="800000"/>
            <a:headEnd/>
            <a:tailEnd/>
          </a:ln>
          <a:effectLst/>
        </p:spPr>
        <p:txBody>
          <a:bodyPr vert="horz" wrap="square" lIns="92816" tIns="46407" rIns="92816" bIns="46407"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9510" name="Rectangle 6"/>
          <p:cNvSpPr>
            <a:spLocks noGrp="1" noChangeArrowheads="1"/>
          </p:cNvSpPr>
          <p:nvPr>
            <p:ph type="ftr" sz="quarter" idx="4"/>
          </p:nvPr>
        </p:nvSpPr>
        <p:spPr bwMode="auto">
          <a:xfrm>
            <a:off x="0" y="8774113"/>
            <a:ext cx="3038475" cy="461962"/>
          </a:xfrm>
          <a:prstGeom prst="rect">
            <a:avLst/>
          </a:prstGeom>
          <a:noFill/>
          <a:ln w="9525">
            <a:noFill/>
            <a:miter lim="800000"/>
            <a:headEnd/>
            <a:tailEnd/>
          </a:ln>
          <a:effectLst/>
        </p:spPr>
        <p:txBody>
          <a:bodyPr vert="horz" wrap="square" lIns="92816" tIns="46407" rIns="92816" bIns="46407" numCol="1" anchor="b" anchorCtr="0" compatLnSpc="1">
            <a:prstTxWarp prst="textNoShape">
              <a:avLst/>
            </a:prstTxWarp>
          </a:bodyPr>
          <a:lstStyle>
            <a:lvl1pPr>
              <a:defRPr sz="1200" smtClean="0">
                <a:ea typeface="MS PGothic" charset="0"/>
                <a:cs typeface="MS PGothic" charset="0"/>
              </a:defRPr>
            </a:lvl1pPr>
          </a:lstStyle>
          <a:p>
            <a:pPr>
              <a:defRPr/>
            </a:pPr>
            <a:endParaRPr lang="en-US"/>
          </a:p>
        </p:txBody>
      </p:sp>
      <p:sp>
        <p:nvSpPr>
          <p:cNvPr id="149511" name="Rectangle 7"/>
          <p:cNvSpPr>
            <a:spLocks noGrp="1" noChangeArrowheads="1"/>
          </p:cNvSpPr>
          <p:nvPr>
            <p:ph type="sldNum" sz="quarter" idx="5"/>
          </p:nvPr>
        </p:nvSpPr>
        <p:spPr bwMode="auto">
          <a:xfrm>
            <a:off x="3971925" y="8774113"/>
            <a:ext cx="3038475" cy="461962"/>
          </a:xfrm>
          <a:prstGeom prst="rect">
            <a:avLst/>
          </a:prstGeom>
          <a:noFill/>
          <a:ln w="9525">
            <a:noFill/>
            <a:miter lim="800000"/>
            <a:headEnd/>
            <a:tailEnd/>
          </a:ln>
          <a:effectLst/>
        </p:spPr>
        <p:txBody>
          <a:bodyPr vert="horz" wrap="square" lIns="92816" tIns="46407" rIns="92816" bIns="46407" numCol="1" anchor="b" anchorCtr="0" compatLnSpc="1">
            <a:prstTxWarp prst="textNoShape">
              <a:avLst/>
            </a:prstTxWarp>
          </a:bodyPr>
          <a:lstStyle>
            <a:lvl1pPr algn="r">
              <a:defRPr sz="1200"/>
            </a:lvl1pPr>
          </a:lstStyle>
          <a:p>
            <a:fld id="{7369B669-630C-5045-B9C3-76F1A5FD322D}" type="slidenum">
              <a:rPr lang="en-US" altLang="en-US"/>
              <a:pPr/>
              <a:t>‹#›</a:t>
            </a:fld>
            <a:endParaRPr lang="en-US" altLang="en-US"/>
          </a:p>
        </p:txBody>
      </p:sp>
    </p:spTree>
    <p:extLst>
      <p:ext uri="{BB962C8B-B14F-4D97-AF65-F5344CB8AC3E}">
        <p14:creationId xmlns:p14="http://schemas.microsoft.com/office/powerpoint/2010/main" val="77031034"/>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S PGothic" panose="020B0600070205080204" pitchFamily="34" charset="-128"/>
      </a:defRPr>
    </a:lvl1pPr>
    <a:lvl2pPr marL="457200"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S PGothic" panose="020B0600070205080204" pitchFamily="34" charset="-128"/>
      </a:defRPr>
    </a:lvl2pPr>
    <a:lvl3pPr marL="914400"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Geneva" charset="0"/>
      </a:defRPr>
    </a:lvl3pPr>
    <a:lvl4pPr marL="1371600" algn="l" rtl="0" eaLnBrk="0" fontAlgn="base" hangingPunct="0">
      <a:spcBef>
        <a:spcPct val="30000"/>
      </a:spcBef>
      <a:spcAft>
        <a:spcPct val="0"/>
      </a:spcAft>
      <a:defRPr sz="1200" kern="1200">
        <a:solidFill>
          <a:schemeClr val="tx1"/>
        </a:solidFill>
        <a:latin typeface="Times New Roman" pitchFamily="18" charset="0"/>
        <a:ea typeface="Geneva" charset="-128"/>
        <a:cs typeface="Geneva" charset="0"/>
      </a:defRPr>
    </a:lvl4pPr>
    <a:lvl5pPr marL="1828800" algn="l" rtl="0" eaLnBrk="0" fontAlgn="base" hangingPunct="0">
      <a:spcBef>
        <a:spcPct val="30000"/>
      </a:spcBef>
      <a:spcAft>
        <a:spcPct val="0"/>
      </a:spcAft>
      <a:defRPr sz="1200" kern="1200">
        <a:solidFill>
          <a:schemeClr val="tx1"/>
        </a:solidFill>
        <a:latin typeface="Times New Roman" pitchFamily="18" charset="0"/>
        <a:ea typeface="Geneva" charset="-128"/>
        <a:cs typeface="Geneva"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a:ln/>
        </p:spPr>
      </p:sp>
      <p:sp>
        <p:nvSpPr>
          <p:cNvPr id="1638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cs typeface="MS PGothic" charset="-128"/>
            </a:endParaRPr>
          </a:p>
        </p:txBody>
      </p:sp>
      <p:sp>
        <p:nvSpPr>
          <p:cNvPr id="1638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FCBE1A15-06AE-A242-8A90-D9D7348BE4B2}" type="slidenum">
              <a:rPr lang="en-US" altLang="en-US" sz="1200"/>
              <a:pPr/>
              <a:t>1</a:t>
            </a:fld>
            <a:endParaRPr lang="en-US" altLang="en-US" sz="1200"/>
          </a:p>
        </p:txBody>
      </p:sp>
    </p:spTree>
    <p:extLst>
      <p:ext uri="{BB962C8B-B14F-4D97-AF65-F5344CB8AC3E}">
        <p14:creationId xmlns:p14="http://schemas.microsoft.com/office/powerpoint/2010/main" val="1784002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41</a:t>
            </a:fld>
            <a:endParaRPr lang="en-US" altLang="en-US" sz="1200"/>
          </a:p>
        </p:txBody>
      </p:sp>
    </p:spTree>
    <p:extLst>
      <p:ext uri="{BB962C8B-B14F-4D97-AF65-F5344CB8AC3E}">
        <p14:creationId xmlns:p14="http://schemas.microsoft.com/office/powerpoint/2010/main" val="9346122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42</a:t>
            </a:fld>
            <a:endParaRPr lang="en-US" altLang="en-US" sz="1200"/>
          </a:p>
        </p:txBody>
      </p:sp>
    </p:spTree>
    <p:extLst>
      <p:ext uri="{BB962C8B-B14F-4D97-AF65-F5344CB8AC3E}">
        <p14:creationId xmlns:p14="http://schemas.microsoft.com/office/powerpoint/2010/main" val="7090826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43</a:t>
            </a:fld>
            <a:endParaRPr lang="en-US" altLang="en-US" sz="1200"/>
          </a:p>
        </p:txBody>
      </p:sp>
    </p:spTree>
    <p:extLst>
      <p:ext uri="{BB962C8B-B14F-4D97-AF65-F5344CB8AC3E}">
        <p14:creationId xmlns:p14="http://schemas.microsoft.com/office/powerpoint/2010/main" val="9482356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44</a:t>
            </a:fld>
            <a:endParaRPr lang="en-US" altLang="en-US" sz="1200"/>
          </a:p>
        </p:txBody>
      </p:sp>
    </p:spTree>
    <p:extLst>
      <p:ext uri="{BB962C8B-B14F-4D97-AF65-F5344CB8AC3E}">
        <p14:creationId xmlns:p14="http://schemas.microsoft.com/office/powerpoint/2010/main" val="1568288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45</a:t>
            </a:fld>
            <a:endParaRPr lang="en-US" altLang="en-US" sz="1200"/>
          </a:p>
        </p:txBody>
      </p:sp>
    </p:spTree>
    <p:extLst>
      <p:ext uri="{BB962C8B-B14F-4D97-AF65-F5344CB8AC3E}">
        <p14:creationId xmlns:p14="http://schemas.microsoft.com/office/powerpoint/2010/main" val="2112400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46</a:t>
            </a:fld>
            <a:endParaRPr lang="en-US" altLang="en-US" sz="1200"/>
          </a:p>
        </p:txBody>
      </p:sp>
    </p:spTree>
    <p:extLst>
      <p:ext uri="{BB962C8B-B14F-4D97-AF65-F5344CB8AC3E}">
        <p14:creationId xmlns:p14="http://schemas.microsoft.com/office/powerpoint/2010/main" val="1521769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47</a:t>
            </a:fld>
            <a:endParaRPr lang="en-US" altLang="en-US" sz="1200"/>
          </a:p>
        </p:txBody>
      </p:sp>
    </p:spTree>
    <p:extLst>
      <p:ext uri="{BB962C8B-B14F-4D97-AF65-F5344CB8AC3E}">
        <p14:creationId xmlns:p14="http://schemas.microsoft.com/office/powerpoint/2010/main" val="18529535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48</a:t>
            </a:fld>
            <a:endParaRPr lang="en-US" altLang="en-US" sz="1200"/>
          </a:p>
        </p:txBody>
      </p:sp>
    </p:spTree>
    <p:extLst>
      <p:ext uri="{BB962C8B-B14F-4D97-AF65-F5344CB8AC3E}">
        <p14:creationId xmlns:p14="http://schemas.microsoft.com/office/powerpoint/2010/main" val="1421537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33</a:t>
            </a:fld>
            <a:endParaRPr lang="en-US" altLang="en-US" sz="1200"/>
          </a:p>
        </p:txBody>
      </p:sp>
    </p:spTree>
    <p:extLst>
      <p:ext uri="{BB962C8B-B14F-4D97-AF65-F5344CB8AC3E}">
        <p14:creationId xmlns:p14="http://schemas.microsoft.com/office/powerpoint/2010/main" val="641046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34</a:t>
            </a:fld>
            <a:endParaRPr lang="en-US" altLang="en-US" sz="1200"/>
          </a:p>
        </p:txBody>
      </p:sp>
    </p:spTree>
    <p:extLst>
      <p:ext uri="{BB962C8B-B14F-4D97-AF65-F5344CB8AC3E}">
        <p14:creationId xmlns:p14="http://schemas.microsoft.com/office/powerpoint/2010/main" val="9648795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35</a:t>
            </a:fld>
            <a:endParaRPr lang="en-US" altLang="en-US" sz="1200"/>
          </a:p>
        </p:txBody>
      </p:sp>
    </p:spTree>
    <p:extLst>
      <p:ext uri="{BB962C8B-B14F-4D97-AF65-F5344CB8AC3E}">
        <p14:creationId xmlns:p14="http://schemas.microsoft.com/office/powerpoint/2010/main" val="470950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36</a:t>
            </a:fld>
            <a:endParaRPr lang="en-US" altLang="en-US" sz="1200"/>
          </a:p>
        </p:txBody>
      </p:sp>
    </p:spTree>
    <p:extLst>
      <p:ext uri="{BB962C8B-B14F-4D97-AF65-F5344CB8AC3E}">
        <p14:creationId xmlns:p14="http://schemas.microsoft.com/office/powerpoint/2010/main" val="18486759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37</a:t>
            </a:fld>
            <a:endParaRPr lang="en-US" altLang="en-US" sz="1200"/>
          </a:p>
        </p:txBody>
      </p:sp>
    </p:spTree>
    <p:extLst>
      <p:ext uri="{BB962C8B-B14F-4D97-AF65-F5344CB8AC3E}">
        <p14:creationId xmlns:p14="http://schemas.microsoft.com/office/powerpoint/2010/main" val="2102218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38</a:t>
            </a:fld>
            <a:endParaRPr lang="en-US" altLang="en-US" sz="1200"/>
          </a:p>
        </p:txBody>
      </p:sp>
    </p:spTree>
    <p:extLst>
      <p:ext uri="{BB962C8B-B14F-4D97-AF65-F5344CB8AC3E}">
        <p14:creationId xmlns:p14="http://schemas.microsoft.com/office/powerpoint/2010/main" val="10744491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39</a:t>
            </a:fld>
            <a:endParaRPr lang="en-US" altLang="en-US" sz="1200"/>
          </a:p>
        </p:txBody>
      </p:sp>
    </p:spTree>
    <p:extLst>
      <p:ext uri="{BB962C8B-B14F-4D97-AF65-F5344CB8AC3E}">
        <p14:creationId xmlns:p14="http://schemas.microsoft.com/office/powerpoint/2010/main" val="20904709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Slide Image Placeholder 1"/>
          <p:cNvSpPr>
            <a:spLocks noGrp="1" noRot="1" noChangeAspect="1" noTextEdit="1"/>
          </p:cNvSpPr>
          <p:nvPr>
            <p:ph type="sldImg"/>
          </p:nvPr>
        </p:nvSpPr>
        <p:spPr>
          <a:ln/>
        </p:spPr>
      </p:sp>
      <p:sp>
        <p:nvSpPr>
          <p:cNvPr id="1413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New Roman" charset="0"/>
              <a:ea typeface="MS PGothic" charset="-128"/>
            </a:endParaRPr>
          </a:p>
        </p:txBody>
      </p:sp>
      <p:sp>
        <p:nvSpPr>
          <p:cNvPr id="1413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2400">
                <a:solidFill>
                  <a:schemeClr val="tx1"/>
                </a:solidFill>
                <a:latin typeface="Times New Roman" charset="0"/>
                <a:ea typeface="MS PGothic" charset="-128"/>
              </a:defRPr>
            </a:lvl1pPr>
            <a:lvl2pPr marL="742950" indent="-285750" defTabSz="927100">
              <a:defRPr sz="2400">
                <a:solidFill>
                  <a:schemeClr val="tx1"/>
                </a:solidFill>
                <a:latin typeface="Times New Roman" charset="0"/>
                <a:ea typeface="MS PGothic" charset="-128"/>
              </a:defRPr>
            </a:lvl2pPr>
            <a:lvl3pPr marL="1143000" indent="-228600" defTabSz="927100">
              <a:defRPr sz="2400">
                <a:solidFill>
                  <a:schemeClr val="tx1"/>
                </a:solidFill>
                <a:latin typeface="Times New Roman" charset="0"/>
                <a:ea typeface="MS PGothic" charset="-128"/>
              </a:defRPr>
            </a:lvl3pPr>
            <a:lvl4pPr marL="1600200" indent="-228600" defTabSz="927100">
              <a:defRPr sz="2400">
                <a:solidFill>
                  <a:schemeClr val="tx1"/>
                </a:solidFill>
                <a:latin typeface="Times New Roman" charset="0"/>
                <a:ea typeface="MS PGothic" charset="-128"/>
              </a:defRPr>
            </a:lvl4pPr>
            <a:lvl5pPr marL="2057400" indent="-228600" defTabSz="927100">
              <a:defRPr sz="2400">
                <a:solidFill>
                  <a:schemeClr val="tx1"/>
                </a:solidFill>
                <a:latin typeface="Times New Roman" charset="0"/>
                <a:ea typeface="MS PGothic" charset="-128"/>
              </a:defRPr>
            </a:lvl5pPr>
            <a:lvl6pPr marL="2514600" indent="-228600" defTabSz="927100" eaLnBrk="0" fontAlgn="base" hangingPunct="0">
              <a:spcBef>
                <a:spcPct val="0"/>
              </a:spcBef>
              <a:spcAft>
                <a:spcPct val="0"/>
              </a:spcAft>
              <a:defRPr sz="2400">
                <a:solidFill>
                  <a:schemeClr val="tx1"/>
                </a:solidFill>
                <a:latin typeface="Times New Roman" charset="0"/>
                <a:ea typeface="MS PGothic" charset="-128"/>
              </a:defRPr>
            </a:lvl6pPr>
            <a:lvl7pPr marL="2971800" indent="-228600" defTabSz="927100" eaLnBrk="0" fontAlgn="base" hangingPunct="0">
              <a:spcBef>
                <a:spcPct val="0"/>
              </a:spcBef>
              <a:spcAft>
                <a:spcPct val="0"/>
              </a:spcAft>
              <a:defRPr sz="2400">
                <a:solidFill>
                  <a:schemeClr val="tx1"/>
                </a:solidFill>
                <a:latin typeface="Times New Roman" charset="0"/>
                <a:ea typeface="MS PGothic" charset="-128"/>
              </a:defRPr>
            </a:lvl7pPr>
            <a:lvl8pPr marL="3429000" indent="-228600" defTabSz="927100" eaLnBrk="0" fontAlgn="base" hangingPunct="0">
              <a:spcBef>
                <a:spcPct val="0"/>
              </a:spcBef>
              <a:spcAft>
                <a:spcPct val="0"/>
              </a:spcAft>
              <a:defRPr sz="2400">
                <a:solidFill>
                  <a:schemeClr val="tx1"/>
                </a:solidFill>
                <a:latin typeface="Times New Roman" charset="0"/>
                <a:ea typeface="MS PGothic" charset="-128"/>
              </a:defRPr>
            </a:lvl8pPr>
            <a:lvl9pPr marL="3886200" indent="-228600" defTabSz="927100" eaLnBrk="0" fontAlgn="base" hangingPunct="0">
              <a:spcBef>
                <a:spcPct val="0"/>
              </a:spcBef>
              <a:spcAft>
                <a:spcPct val="0"/>
              </a:spcAft>
              <a:defRPr sz="2400">
                <a:solidFill>
                  <a:schemeClr val="tx1"/>
                </a:solidFill>
                <a:latin typeface="Times New Roman" charset="0"/>
                <a:ea typeface="MS PGothic" charset="-128"/>
              </a:defRPr>
            </a:lvl9pPr>
          </a:lstStyle>
          <a:p>
            <a:fld id="{885A970E-93DB-9B4E-A9DC-3322D2569FCE}" type="slidenum">
              <a:rPr lang="en-US" altLang="en-US" sz="1200"/>
              <a:pPr/>
              <a:t>40</a:t>
            </a:fld>
            <a:endParaRPr lang="en-US" altLang="en-US" sz="1200"/>
          </a:p>
        </p:txBody>
      </p:sp>
    </p:spTree>
    <p:extLst>
      <p:ext uri="{BB962C8B-B14F-4D97-AF65-F5344CB8AC3E}">
        <p14:creationId xmlns:p14="http://schemas.microsoft.com/office/powerpoint/2010/main" val="13279553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r>
              <a:rPr lang="en-US" altLang="en-US"/>
              <a:t>Copyright © Marco Papa 2017</a:t>
            </a:r>
          </a:p>
        </p:txBody>
      </p:sp>
      <p:sp>
        <p:nvSpPr>
          <p:cNvPr id="6" name="Rectangle 6"/>
          <p:cNvSpPr>
            <a:spLocks noGrp="1" noChangeArrowheads="1"/>
          </p:cNvSpPr>
          <p:nvPr>
            <p:ph type="sldNum" sz="quarter" idx="12"/>
          </p:nvPr>
        </p:nvSpPr>
        <p:spPr>
          <a:ln/>
        </p:spPr>
        <p:txBody>
          <a:bodyPr/>
          <a:lstStyle>
            <a:lvl1pPr>
              <a:defRPr/>
            </a:lvl1pPr>
          </a:lstStyle>
          <a:p>
            <a:fld id="{15B7962F-3340-7E4E-AEC8-DC0EE06B52D3}" type="slidenum">
              <a:rPr lang="en-US" altLang="en-US"/>
              <a:pPr/>
              <a:t>‹#›</a:t>
            </a:fld>
            <a:endParaRPr lang="en-US" altLang="en-US"/>
          </a:p>
        </p:txBody>
      </p:sp>
    </p:spTree>
    <p:extLst>
      <p:ext uri="{BB962C8B-B14F-4D97-AF65-F5344CB8AC3E}">
        <p14:creationId xmlns:p14="http://schemas.microsoft.com/office/powerpoint/2010/main" val="17807007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r>
              <a:rPr lang="en-US" altLang="en-US"/>
              <a:t>Copyright © Marco Papa 2017</a:t>
            </a:r>
          </a:p>
        </p:txBody>
      </p:sp>
      <p:sp>
        <p:nvSpPr>
          <p:cNvPr id="6" name="Rectangle 6"/>
          <p:cNvSpPr>
            <a:spLocks noGrp="1" noChangeArrowheads="1"/>
          </p:cNvSpPr>
          <p:nvPr>
            <p:ph type="sldNum" sz="quarter" idx="12"/>
          </p:nvPr>
        </p:nvSpPr>
        <p:spPr>
          <a:ln/>
        </p:spPr>
        <p:txBody>
          <a:bodyPr/>
          <a:lstStyle>
            <a:lvl1pPr>
              <a:defRPr/>
            </a:lvl1pPr>
          </a:lstStyle>
          <a:p>
            <a:fld id="{14A6E35A-8DAD-9F43-A49D-B1442E5E2A84}" type="slidenum">
              <a:rPr lang="en-US" altLang="en-US"/>
              <a:pPr/>
              <a:t>‹#›</a:t>
            </a:fld>
            <a:endParaRPr lang="en-US" altLang="en-US"/>
          </a:p>
        </p:txBody>
      </p:sp>
    </p:spTree>
    <p:extLst>
      <p:ext uri="{BB962C8B-B14F-4D97-AF65-F5344CB8AC3E}">
        <p14:creationId xmlns:p14="http://schemas.microsoft.com/office/powerpoint/2010/main" val="629175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r>
              <a:rPr lang="en-US" altLang="en-US"/>
              <a:t>Copyright © Marco Papa 2017</a:t>
            </a:r>
          </a:p>
        </p:txBody>
      </p:sp>
      <p:sp>
        <p:nvSpPr>
          <p:cNvPr id="6" name="Rectangle 6"/>
          <p:cNvSpPr>
            <a:spLocks noGrp="1" noChangeArrowheads="1"/>
          </p:cNvSpPr>
          <p:nvPr>
            <p:ph type="sldNum" sz="quarter" idx="12"/>
          </p:nvPr>
        </p:nvSpPr>
        <p:spPr>
          <a:ln/>
        </p:spPr>
        <p:txBody>
          <a:bodyPr/>
          <a:lstStyle>
            <a:lvl1pPr>
              <a:defRPr/>
            </a:lvl1pPr>
          </a:lstStyle>
          <a:p>
            <a:fld id="{969A77DF-A4BB-D147-8911-0596CA552D8F}" type="slidenum">
              <a:rPr lang="en-US" altLang="en-US"/>
              <a:pPr/>
              <a:t>‹#›</a:t>
            </a:fld>
            <a:endParaRPr lang="en-US" altLang="en-US"/>
          </a:p>
        </p:txBody>
      </p:sp>
    </p:spTree>
    <p:extLst>
      <p:ext uri="{BB962C8B-B14F-4D97-AF65-F5344CB8AC3E}">
        <p14:creationId xmlns:p14="http://schemas.microsoft.com/office/powerpoint/2010/main" val="3352513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r>
              <a:rPr lang="en-US" altLang="en-US"/>
              <a:t>Copyright © Marco Papa 2017</a:t>
            </a:r>
          </a:p>
        </p:txBody>
      </p:sp>
      <p:sp>
        <p:nvSpPr>
          <p:cNvPr id="6" name="Rectangle 6"/>
          <p:cNvSpPr>
            <a:spLocks noGrp="1" noChangeArrowheads="1"/>
          </p:cNvSpPr>
          <p:nvPr>
            <p:ph type="sldNum" sz="quarter" idx="12"/>
          </p:nvPr>
        </p:nvSpPr>
        <p:spPr>
          <a:ln/>
        </p:spPr>
        <p:txBody>
          <a:bodyPr/>
          <a:lstStyle>
            <a:lvl1pPr>
              <a:defRPr/>
            </a:lvl1pPr>
          </a:lstStyle>
          <a:p>
            <a:fld id="{E72F76C1-9EA7-F646-9A1B-A1B8138FC552}" type="slidenum">
              <a:rPr lang="en-US" altLang="en-US"/>
              <a:pPr/>
              <a:t>‹#›</a:t>
            </a:fld>
            <a:endParaRPr lang="en-US" altLang="en-US"/>
          </a:p>
        </p:txBody>
      </p:sp>
    </p:spTree>
    <p:extLst>
      <p:ext uri="{BB962C8B-B14F-4D97-AF65-F5344CB8AC3E}">
        <p14:creationId xmlns:p14="http://schemas.microsoft.com/office/powerpoint/2010/main" val="905148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r>
              <a:rPr lang="en-US" altLang="en-US"/>
              <a:t>Copyright © Marco Papa 2017</a:t>
            </a:r>
          </a:p>
        </p:txBody>
      </p:sp>
      <p:sp>
        <p:nvSpPr>
          <p:cNvPr id="6" name="Rectangle 6"/>
          <p:cNvSpPr>
            <a:spLocks noGrp="1" noChangeArrowheads="1"/>
          </p:cNvSpPr>
          <p:nvPr>
            <p:ph type="sldNum" sz="quarter" idx="12"/>
          </p:nvPr>
        </p:nvSpPr>
        <p:spPr>
          <a:ln/>
        </p:spPr>
        <p:txBody>
          <a:bodyPr/>
          <a:lstStyle>
            <a:lvl1pPr>
              <a:defRPr/>
            </a:lvl1pPr>
          </a:lstStyle>
          <a:p>
            <a:fld id="{29C9B53B-8607-914E-9420-69E770E9DA14}" type="slidenum">
              <a:rPr lang="en-US" altLang="en-US"/>
              <a:pPr/>
              <a:t>‹#›</a:t>
            </a:fld>
            <a:endParaRPr lang="en-US" altLang="en-US"/>
          </a:p>
        </p:txBody>
      </p:sp>
    </p:spTree>
    <p:extLst>
      <p:ext uri="{BB962C8B-B14F-4D97-AF65-F5344CB8AC3E}">
        <p14:creationId xmlns:p14="http://schemas.microsoft.com/office/powerpoint/2010/main" val="57574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r>
              <a:rPr lang="en-US" altLang="en-US"/>
              <a:t>Copyright © Marco Papa 2017</a:t>
            </a:r>
          </a:p>
        </p:txBody>
      </p:sp>
      <p:sp>
        <p:nvSpPr>
          <p:cNvPr id="7" name="Rectangle 6"/>
          <p:cNvSpPr>
            <a:spLocks noGrp="1" noChangeArrowheads="1"/>
          </p:cNvSpPr>
          <p:nvPr>
            <p:ph type="sldNum" sz="quarter" idx="12"/>
          </p:nvPr>
        </p:nvSpPr>
        <p:spPr>
          <a:ln/>
        </p:spPr>
        <p:txBody>
          <a:bodyPr/>
          <a:lstStyle>
            <a:lvl1pPr>
              <a:defRPr/>
            </a:lvl1pPr>
          </a:lstStyle>
          <a:p>
            <a:fld id="{16B0D51E-8E6D-994A-9B69-4FC9283F7E27}" type="slidenum">
              <a:rPr lang="en-US" altLang="en-US"/>
              <a:pPr/>
              <a:t>‹#›</a:t>
            </a:fld>
            <a:endParaRPr lang="en-US" altLang="en-US"/>
          </a:p>
        </p:txBody>
      </p:sp>
    </p:spTree>
    <p:extLst>
      <p:ext uri="{BB962C8B-B14F-4D97-AF65-F5344CB8AC3E}">
        <p14:creationId xmlns:p14="http://schemas.microsoft.com/office/powerpoint/2010/main" val="1294089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r>
              <a:rPr lang="en-US" altLang="en-US"/>
              <a:t>Copyright © Marco Papa 2017</a:t>
            </a:r>
          </a:p>
        </p:txBody>
      </p:sp>
      <p:sp>
        <p:nvSpPr>
          <p:cNvPr id="9" name="Rectangle 6"/>
          <p:cNvSpPr>
            <a:spLocks noGrp="1" noChangeArrowheads="1"/>
          </p:cNvSpPr>
          <p:nvPr>
            <p:ph type="sldNum" sz="quarter" idx="12"/>
          </p:nvPr>
        </p:nvSpPr>
        <p:spPr>
          <a:ln/>
        </p:spPr>
        <p:txBody>
          <a:bodyPr/>
          <a:lstStyle>
            <a:lvl1pPr>
              <a:defRPr/>
            </a:lvl1pPr>
          </a:lstStyle>
          <a:p>
            <a:fld id="{3DD3D4BC-E356-0843-AAE0-C12251E81D6A}" type="slidenum">
              <a:rPr lang="en-US" altLang="en-US"/>
              <a:pPr/>
              <a:t>‹#›</a:t>
            </a:fld>
            <a:endParaRPr lang="en-US" altLang="en-US"/>
          </a:p>
        </p:txBody>
      </p:sp>
    </p:spTree>
    <p:extLst>
      <p:ext uri="{BB962C8B-B14F-4D97-AF65-F5344CB8AC3E}">
        <p14:creationId xmlns:p14="http://schemas.microsoft.com/office/powerpoint/2010/main" val="51395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p:txBody>
          <a:bodyPr/>
          <a:lstStyle>
            <a:lvl1pPr>
              <a:defRPr smtClean="0"/>
            </a:lvl1pPr>
          </a:lstStyle>
          <a:p>
            <a:pPr>
              <a:defRPr/>
            </a:pPr>
            <a:endParaRPr lang="en-US"/>
          </a:p>
        </p:txBody>
      </p:sp>
      <p:sp>
        <p:nvSpPr>
          <p:cNvPr id="4" name="Rectangle 5"/>
          <p:cNvSpPr>
            <a:spLocks noGrp="1" noChangeArrowheads="1"/>
          </p:cNvSpPr>
          <p:nvPr>
            <p:ph type="ftr" sz="quarter" idx="11"/>
          </p:nvPr>
        </p:nvSpPr>
        <p:spPr/>
        <p:txBody>
          <a:bodyPr/>
          <a:lstStyle>
            <a:lvl1pPr>
              <a:defRPr/>
            </a:lvl1pPr>
          </a:lstStyle>
          <a:p>
            <a:r>
              <a:rPr lang="en-US" altLang="en-US"/>
              <a:t>Copyright © Marco Papa 2017</a:t>
            </a:r>
          </a:p>
        </p:txBody>
      </p:sp>
      <p:sp>
        <p:nvSpPr>
          <p:cNvPr id="5" name="Rectangle 6"/>
          <p:cNvSpPr>
            <a:spLocks noGrp="1" noChangeArrowheads="1"/>
          </p:cNvSpPr>
          <p:nvPr>
            <p:ph type="sldNum" sz="quarter" idx="12"/>
          </p:nvPr>
        </p:nvSpPr>
        <p:spPr>
          <a:xfrm>
            <a:off x="6553200" y="6262688"/>
            <a:ext cx="1752600" cy="457200"/>
          </a:xfrm>
        </p:spPr>
        <p:txBody>
          <a:bodyPr/>
          <a:lstStyle>
            <a:lvl1pPr>
              <a:defRPr/>
            </a:lvl1pPr>
          </a:lstStyle>
          <a:p>
            <a:fld id="{7AD28CC9-3ABC-254F-BAB0-6118B2E293F1}" type="slidenum">
              <a:rPr lang="en-US" altLang="en-US"/>
              <a:pPr/>
              <a:t>‹#›</a:t>
            </a:fld>
            <a:endParaRPr lang="en-US" altLang="en-US"/>
          </a:p>
        </p:txBody>
      </p:sp>
    </p:spTree>
    <p:extLst>
      <p:ext uri="{BB962C8B-B14F-4D97-AF65-F5344CB8AC3E}">
        <p14:creationId xmlns:p14="http://schemas.microsoft.com/office/powerpoint/2010/main" val="1720371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r>
              <a:rPr lang="en-US" altLang="en-US"/>
              <a:t>Copyright © Marco Papa 2017</a:t>
            </a:r>
          </a:p>
        </p:txBody>
      </p:sp>
      <p:sp>
        <p:nvSpPr>
          <p:cNvPr id="4" name="Rectangle 6"/>
          <p:cNvSpPr>
            <a:spLocks noGrp="1" noChangeArrowheads="1"/>
          </p:cNvSpPr>
          <p:nvPr>
            <p:ph type="sldNum" sz="quarter" idx="12"/>
          </p:nvPr>
        </p:nvSpPr>
        <p:spPr>
          <a:ln/>
        </p:spPr>
        <p:txBody>
          <a:bodyPr/>
          <a:lstStyle>
            <a:lvl1pPr>
              <a:defRPr/>
            </a:lvl1pPr>
          </a:lstStyle>
          <a:p>
            <a:fld id="{F665B412-0370-9A49-90E6-21DF5F9548FE}" type="slidenum">
              <a:rPr lang="en-US" altLang="en-US"/>
              <a:pPr/>
              <a:t>‹#›</a:t>
            </a:fld>
            <a:endParaRPr lang="en-US" altLang="en-US"/>
          </a:p>
        </p:txBody>
      </p:sp>
    </p:spTree>
    <p:extLst>
      <p:ext uri="{BB962C8B-B14F-4D97-AF65-F5344CB8AC3E}">
        <p14:creationId xmlns:p14="http://schemas.microsoft.com/office/powerpoint/2010/main" val="523490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r>
              <a:rPr lang="en-US" altLang="en-US"/>
              <a:t>Copyright © Marco Papa 2017</a:t>
            </a:r>
          </a:p>
        </p:txBody>
      </p:sp>
      <p:sp>
        <p:nvSpPr>
          <p:cNvPr id="7" name="Rectangle 6"/>
          <p:cNvSpPr>
            <a:spLocks noGrp="1" noChangeArrowheads="1"/>
          </p:cNvSpPr>
          <p:nvPr>
            <p:ph type="sldNum" sz="quarter" idx="12"/>
          </p:nvPr>
        </p:nvSpPr>
        <p:spPr>
          <a:ln/>
        </p:spPr>
        <p:txBody>
          <a:bodyPr/>
          <a:lstStyle>
            <a:lvl1pPr>
              <a:defRPr/>
            </a:lvl1pPr>
          </a:lstStyle>
          <a:p>
            <a:fld id="{2698E41D-146E-6642-B527-60AA2D9EE3D1}" type="slidenum">
              <a:rPr lang="en-US" altLang="en-US"/>
              <a:pPr/>
              <a:t>‹#›</a:t>
            </a:fld>
            <a:endParaRPr lang="en-US" altLang="en-US"/>
          </a:p>
        </p:txBody>
      </p:sp>
    </p:spTree>
    <p:extLst>
      <p:ext uri="{BB962C8B-B14F-4D97-AF65-F5344CB8AC3E}">
        <p14:creationId xmlns:p14="http://schemas.microsoft.com/office/powerpoint/2010/main" val="63205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r>
              <a:rPr lang="en-US" altLang="en-US"/>
              <a:t>Copyright © Marco Papa 2017</a:t>
            </a:r>
          </a:p>
        </p:txBody>
      </p:sp>
      <p:sp>
        <p:nvSpPr>
          <p:cNvPr id="7" name="Rectangle 6"/>
          <p:cNvSpPr>
            <a:spLocks noGrp="1" noChangeArrowheads="1"/>
          </p:cNvSpPr>
          <p:nvPr>
            <p:ph type="sldNum" sz="quarter" idx="12"/>
          </p:nvPr>
        </p:nvSpPr>
        <p:spPr>
          <a:ln/>
        </p:spPr>
        <p:txBody>
          <a:bodyPr/>
          <a:lstStyle>
            <a:lvl1pPr>
              <a:defRPr/>
            </a:lvl1pPr>
          </a:lstStyle>
          <a:p>
            <a:fld id="{555C4F6D-3810-7C43-A64C-4FDE624A5DE5}" type="slidenum">
              <a:rPr lang="en-US" altLang="en-US"/>
              <a:pPr/>
              <a:t>‹#›</a:t>
            </a:fld>
            <a:endParaRPr lang="en-US" altLang="en-US"/>
          </a:p>
        </p:txBody>
      </p:sp>
    </p:spTree>
    <p:extLst>
      <p:ext uri="{BB962C8B-B14F-4D97-AF65-F5344CB8AC3E}">
        <p14:creationId xmlns:p14="http://schemas.microsoft.com/office/powerpoint/2010/main" val="1440807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smtClean="0">
                <a:ea typeface="MS PGothic" charset="0"/>
                <a:cs typeface="MS PGothic" charset="0"/>
              </a:defRPr>
            </a:lvl1pPr>
          </a:lstStyle>
          <a:p>
            <a:pPr>
              <a:defRPr/>
            </a:pPr>
            <a:endParaRPr lang="en-US"/>
          </a:p>
        </p:txBody>
      </p:sp>
      <p:sp>
        <p:nvSpPr>
          <p:cNvPr id="1029" name="Rectangle 5"/>
          <p:cNvSpPr>
            <a:spLocks noGrp="1" noChangeArrowheads="1"/>
          </p:cNvSpPr>
          <p:nvPr>
            <p:ph type="ftr" sz="quarter" idx="3"/>
          </p:nvPr>
        </p:nvSpPr>
        <p:spPr bwMode="auto">
          <a:xfrm>
            <a:off x="2895600" y="6248400"/>
            <a:ext cx="35052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r>
              <a:rPr lang="en-US" altLang="en-US"/>
              <a:t>Copyright © Marco Papa 2017</a:t>
            </a: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29D65CC4-3D8C-4048-AFAC-52C6DDEA1CD2}"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937" r:id="rId1"/>
    <p:sldLayoutId id="2147483938" r:id="rId2"/>
    <p:sldLayoutId id="2147483939" r:id="rId3"/>
    <p:sldLayoutId id="2147483940" r:id="rId4"/>
    <p:sldLayoutId id="2147483941" r:id="rId5"/>
    <p:sldLayoutId id="2147483947" r:id="rId6"/>
    <p:sldLayoutId id="2147483942" r:id="rId7"/>
    <p:sldLayoutId id="2147483943" r:id="rId8"/>
    <p:sldLayoutId id="2147483944" r:id="rId9"/>
    <p:sldLayoutId id="2147483945" r:id="rId10"/>
    <p:sldLayoutId id="2147483946" r:id="rId11"/>
  </p:sldLayoutIdLst>
  <p:hf hdr="0" dt="0"/>
  <p:txStyles>
    <p:titleStyle>
      <a:lvl1pPr algn="ctr" rtl="0" eaLnBrk="0" fontAlgn="base" hangingPunct="0">
        <a:spcBef>
          <a:spcPct val="0"/>
        </a:spcBef>
        <a:spcAft>
          <a:spcPct val="0"/>
        </a:spcAft>
        <a:defRPr sz="4400">
          <a:solidFill>
            <a:schemeClr val="tx2"/>
          </a:solidFill>
          <a:latin typeface="+mj-lt"/>
          <a:ea typeface="MS PGothic" panose="020B0600070205080204" pitchFamily="34" charset="-128"/>
          <a:cs typeface="MS PGothic" charset="0"/>
        </a:defRPr>
      </a:lvl1pPr>
      <a:lvl2pPr algn="ctr" rtl="0" eaLnBrk="0" fontAlgn="base" hangingPunct="0">
        <a:spcBef>
          <a:spcPct val="0"/>
        </a:spcBef>
        <a:spcAft>
          <a:spcPct val="0"/>
        </a:spcAft>
        <a:defRPr sz="4400">
          <a:solidFill>
            <a:schemeClr val="tx2"/>
          </a:solidFill>
          <a:latin typeface="Times New Roman" pitchFamily="18" charset="0"/>
          <a:ea typeface="MS PGothic" panose="020B0600070205080204" pitchFamily="34" charset="-128"/>
          <a:cs typeface="MS PGothic" charset="0"/>
        </a:defRPr>
      </a:lvl2pPr>
      <a:lvl3pPr algn="ctr" rtl="0" eaLnBrk="0" fontAlgn="base" hangingPunct="0">
        <a:spcBef>
          <a:spcPct val="0"/>
        </a:spcBef>
        <a:spcAft>
          <a:spcPct val="0"/>
        </a:spcAft>
        <a:defRPr sz="4400">
          <a:solidFill>
            <a:schemeClr val="tx2"/>
          </a:solidFill>
          <a:latin typeface="Times New Roman" pitchFamily="18" charset="0"/>
          <a:ea typeface="MS PGothic" panose="020B0600070205080204" pitchFamily="34" charset="-128"/>
          <a:cs typeface="MS PGothic" charset="0"/>
        </a:defRPr>
      </a:lvl3pPr>
      <a:lvl4pPr algn="ctr" rtl="0" eaLnBrk="0" fontAlgn="base" hangingPunct="0">
        <a:spcBef>
          <a:spcPct val="0"/>
        </a:spcBef>
        <a:spcAft>
          <a:spcPct val="0"/>
        </a:spcAft>
        <a:defRPr sz="4400">
          <a:solidFill>
            <a:schemeClr val="tx2"/>
          </a:solidFill>
          <a:latin typeface="Times New Roman" pitchFamily="18" charset="0"/>
          <a:ea typeface="MS PGothic" panose="020B0600070205080204" pitchFamily="34" charset="-128"/>
          <a:cs typeface="MS PGothic" charset="0"/>
        </a:defRPr>
      </a:lvl4pPr>
      <a:lvl5pPr algn="ctr" rtl="0" eaLnBrk="0" fontAlgn="base" hangingPunct="0">
        <a:spcBef>
          <a:spcPct val="0"/>
        </a:spcBef>
        <a:spcAft>
          <a:spcPct val="0"/>
        </a:spcAft>
        <a:defRPr sz="4400">
          <a:solidFill>
            <a:schemeClr val="tx2"/>
          </a:solidFill>
          <a:latin typeface="Times New Roman" pitchFamily="18" charset="0"/>
          <a:ea typeface="MS PGothic" panose="020B0600070205080204" pitchFamily="34" charset="-128"/>
          <a:cs typeface="MS PGothic" charset="0"/>
        </a:defRPr>
      </a:lvl5pPr>
      <a:lvl6pPr marL="457200" algn="ctr" rtl="0" eaLnBrk="0" fontAlgn="base" hangingPunct="0">
        <a:spcBef>
          <a:spcPct val="0"/>
        </a:spcBef>
        <a:spcAft>
          <a:spcPct val="0"/>
        </a:spcAft>
        <a:defRPr sz="4400">
          <a:solidFill>
            <a:schemeClr val="tx2"/>
          </a:solidFill>
          <a:latin typeface="Times New Roman" pitchFamily="18" charset="0"/>
        </a:defRPr>
      </a:lvl6pPr>
      <a:lvl7pPr marL="914400" algn="ctr" rtl="0" eaLnBrk="0" fontAlgn="base" hangingPunct="0">
        <a:spcBef>
          <a:spcPct val="0"/>
        </a:spcBef>
        <a:spcAft>
          <a:spcPct val="0"/>
        </a:spcAft>
        <a:defRPr sz="4400">
          <a:solidFill>
            <a:schemeClr val="tx2"/>
          </a:solidFill>
          <a:latin typeface="Times New Roman" pitchFamily="18" charset="0"/>
        </a:defRPr>
      </a:lvl7pPr>
      <a:lvl8pPr marL="1371600" algn="ctr" rtl="0" eaLnBrk="0" fontAlgn="base" hangingPunct="0">
        <a:spcBef>
          <a:spcPct val="0"/>
        </a:spcBef>
        <a:spcAft>
          <a:spcPct val="0"/>
        </a:spcAft>
        <a:defRPr sz="4400">
          <a:solidFill>
            <a:schemeClr val="tx2"/>
          </a:solidFill>
          <a:latin typeface="Times New Roman" pitchFamily="18" charset="0"/>
        </a:defRPr>
      </a:lvl8pPr>
      <a:lvl9pPr marL="1828800" algn="ctr" rtl="0" eaLnBrk="0" fontAlgn="base" hangingPunct="0">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S PGothic" panose="020B0600070205080204" pitchFamily="34" charset="-128"/>
          <a:cs typeface="MS PGothic" panose="020B0600070205080204" pitchFamily="34" charset="-128"/>
        </a:defRPr>
      </a:lvl1pPr>
      <a:lvl2pPr marL="742950" indent="-285750" algn="l" rtl="0" eaLnBrk="0" fontAlgn="base" hangingPunct="0">
        <a:spcBef>
          <a:spcPct val="20000"/>
        </a:spcBef>
        <a:spcAft>
          <a:spcPct val="0"/>
        </a:spcAft>
        <a:buChar char="–"/>
        <a:defRPr sz="2800">
          <a:solidFill>
            <a:schemeClr val="tx1"/>
          </a:solidFill>
          <a:latin typeface="+mn-lt"/>
          <a:ea typeface="MS PGothic" panose="020B0600070205080204" pitchFamily="34" charset="-128"/>
          <a:cs typeface="MS PGothic" panose="020B0600070205080204" pitchFamily="34"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cs typeface="Geneva" charset="0"/>
        </a:defRPr>
      </a:lvl3pPr>
      <a:lvl4pPr marL="1600200" indent="-228600" algn="l" rtl="0" eaLnBrk="0" fontAlgn="base" hangingPunct="0">
        <a:spcBef>
          <a:spcPct val="20000"/>
        </a:spcBef>
        <a:spcAft>
          <a:spcPct val="0"/>
        </a:spcAft>
        <a:buChar char="–"/>
        <a:defRPr sz="2000">
          <a:solidFill>
            <a:schemeClr val="tx1"/>
          </a:solidFill>
          <a:latin typeface="+mn-lt"/>
          <a:ea typeface="Geneva" charset="-128"/>
          <a:cs typeface="Geneva" charset="0"/>
        </a:defRPr>
      </a:lvl4pPr>
      <a:lvl5pPr marL="2057400" indent="-228600" algn="l" rtl="0" eaLnBrk="0" fontAlgn="base" hangingPunct="0">
        <a:spcBef>
          <a:spcPct val="20000"/>
        </a:spcBef>
        <a:spcAft>
          <a:spcPct val="0"/>
        </a:spcAft>
        <a:buChar char="»"/>
        <a:defRPr sz="2000">
          <a:solidFill>
            <a:schemeClr val="tx1"/>
          </a:solidFill>
          <a:latin typeface="+mn-lt"/>
          <a:ea typeface="Geneva" charset="-128"/>
          <a:cs typeface="Geneva" charset="0"/>
        </a:defRPr>
      </a:lvl5pPr>
      <a:lvl6pPr marL="2514600" indent="-228600" algn="l" rtl="0" eaLnBrk="0" fontAlgn="base" hangingPunct="0">
        <a:spcBef>
          <a:spcPct val="20000"/>
        </a:spcBef>
        <a:spcAft>
          <a:spcPct val="0"/>
        </a:spcAft>
        <a:buChar char="»"/>
        <a:defRPr sz="2000">
          <a:solidFill>
            <a:schemeClr val="tx1"/>
          </a:solidFill>
          <a:latin typeface="+mn-lt"/>
        </a:defRPr>
      </a:lvl6pPr>
      <a:lvl7pPr marL="2971800" indent="-228600" algn="l" rtl="0" eaLnBrk="0" fontAlgn="base" hangingPunct="0">
        <a:spcBef>
          <a:spcPct val="20000"/>
        </a:spcBef>
        <a:spcAft>
          <a:spcPct val="0"/>
        </a:spcAft>
        <a:buChar char="»"/>
        <a:defRPr sz="2000">
          <a:solidFill>
            <a:schemeClr val="tx1"/>
          </a:solidFill>
          <a:latin typeface="+mn-lt"/>
        </a:defRPr>
      </a:lvl7pPr>
      <a:lvl8pPr marL="3429000" indent="-228600" algn="l" rtl="0" eaLnBrk="0" fontAlgn="base" hangingPunct="0">
        <a:spcBef>
          <a:spcPct val="20000"/>
        </a:spcBef>
        <a:spcAft>
          <a:spcPct val="0"/>
        </a:spcAft>
        <a:buChar char="»"/>
        <a:defRPr sz="2000">
          <a:solidFill>
            <a:schemeClr val="tx1"/>
          </a:solidFill>
          <a:latin typeface="+mn-lt"/>
        </a:defRPr>
      </a:lvl8pPr>
      <a:lvl9pPr marL="3886200" indent="-228600" algn="l" rtl="0" eaLnBrk="0" fontAlgn="base" hangingPunct="0">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p:cNvSpPr>
            <a:spLocks noGrp="1"/>
          </p:cNvSpPr>
          <p:nvPr>
            <p:ph type="ctrTitle"/>
          </p:nvPr>
        </p:nvSpPr>
        <p:spPr>
          <a:xfrm>
            <a:off x="1143000" y="2246313"/>
            <a:ext cx="6858000" cy="1243012"/>
          </a:xfrm>
        </p:spPr>
        <p:txBody>
          <a:bodyPr/>
          <a:lstStyle/>
          <a:p>
            <a:pPr eaLnBrk="1" hangingPunct="1">
              <a:defRPr/>
            </a:pPr>
            <a:r>
              <a:rPr lang="en-US" altLang="en-US" b="1" dirty="0" err="1">
                <a:cs typeface="ＭＳ Ｐゴシック" charset="-128"/>
              </a:rPr>
              <a:t>Serverless</a:t>
            </a:r>
            <a:r>
              <a:rPr lang="en-US" altLang="en-US" b="1" dirty="0">
                <a:cs typeface="ＭＳ Ｐゴシック" charset="-128"/>
              </a:rPr>
              <a:t> Applications</a:t>
            </a:r>
            <a:br>
              <a:rPr lang="en-US" altLang="en-US" b="1" dirty="0">
                <a:cs typeface="ＭＳ Ｐゴシック" charset="-128"/>
              </a:rPr>
            </a:br>
            <a:r>
              <a:rPr lang="en-US" altLang="en-US" b="1">
                <a:cs typeface="ＭＳ Ｐゴシック" charset="-128"/>
              </a:rPr>
              <a:t>AWS Lambda</a:t>
            </a:r>
            <a:endParaRPr lang="en-US" altLang="en-US" b="1" dirty="0">
              <a:latin typeface="+mn-lt"/>
              <a:cs typeface="ＭＳ Ｐゴシック"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BaaS - </a:t>
            </a:r>
            <a:r>
              <a:rPr lang="en-US" altLang="x-none" sz="3200" u="sng" dirty="0"/>
              <a:t>B</a:t>
            </a:r>
            <a:r>
              <a:rPr lang="en-US" altLang="x-none" sz="3200" dirty="0"/>
              <a:t>ackend-</a:t>
            </a:r>
            <a:r>
              <a:rPr lang="en-US" altLang="x-none" sz="3200" u="sng" dirty="0"/>
              <a:t>a</a:t>
            </a:r>
            <a:r>
              <a:rPr lang="en-US" altLang="x-none" sz="3200" dirty="0"/>
              <a:t>s-</a:t>
            </a:r>
            <a:r>
              <a:rPr lang="en-US" altLang="x-none" sz="3200" u="sng" dirty="0"/>
              <a:t>a</a:t>
            </a:r>
            <a:r>
              <a:rPr lang="en-US" altLang="x-none" sz="3200" dirty="0"/>
              <a:t>-</a:t>
            </a:r>
            <a:r>
              <a:rPr lang="en-US" altLang="x-none" sz="3200" u="sng" dirty="0"/>
              <a:t>S</a:t>
            </a:r>
            <a:r>
              <a:rPr lang="en-US" altLang="x-none" sz="3200" dirty="0"/>
              <a:t>ervice</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r>
              <a:rPr lang="en-US" sz="1800" dirty="0"/>
              <a:t>Data Stores</a:t>
            </a:r>
          </a:p>
          <a:p>
            <a:pPr lvl="1"/>
            <a:r>
              <a:rPr lang="en-US" sz="1600" dirty="0"/>
              <a:t>NoSQL Databases </a:t>
            </a:r>
          </a:p>
          <a:p>
            <a:pPr lvl="1"/>
            <a:r>
              <a:rPr lang="en-US" sz="1600" dirty="0"/>
              <a:t>BLOB Storage</a:t>
            </a:r>
          </a:p>
          <a:p>
            <a:pPr lvl="1"/>
            <a:r>
              <a:rPr lang="en-US" sz="1600" dirty="0"/>
              <a:t>Cache (CDN) </a:t>
            </a:r>
          </a:p>
          <a:p>
            <a:r>
              <a:rPr lang="en-US" sz="1800" dirty="0"/>
              <a:t>Analytics </a:t>
            </a:r>
          </a:p>
          <a:p>
            <a:pPr lvl="1"/>
            <a:r>
              <a:rPr lang="en-US" sz="1600" dirty="0"/>
              <a:t>Query </a:t>
            </a:r>
          </a:p>
          <a:p>
            <a:pPr lvl="1"/>
            <a:r>
              <a:rPr lang="en-US" sz="1600" dirty="0"/>
              <a:t>Search </a:t>
            </a:r>
          </a:p>
          <a:p>
            <a:pPr lvl="1"/>
            <a:r>
              <a:rPr lang="en-US" sz="1600" dirty="0" err="1"/>
              <a:t>IoT</a:t>
            </a:r>
            <a:r>
              <a:rPr lang="en-US" sz="1600" dirty="0"/>
              <a:t> </a:t>
            </a:r>
          </a:p>
          <a:p>
            <a:pPr lvl="1"/>
            <a:r>
              <a:rPr lang="en-US" sz="1600" dirty="0"/>
              <a:t>Stream Processing </a:t>
            </a:r>
          </a:p>
          <a:p>
            <a:r>
              <a:rPr lang="en-US" sz="1800" dirty="0"/>
              <a:t>AI </a:t>
            </a:r>
          </a:p>
          <a:p>
            <a:pPr lvl="1"/>
            <a:r>
              <a:rPr lang="en-US" sz="1600" dirty="0"/>
              <a:t>Machine Learning </a:t>
            </a:r>
          </a:p>
          <a:p>
            <a:pPr lvl="1"/>
            <a:r>
              <a:rPr lang="en-US" sz="1600" dirty="0"/>
              <a:t>Image Recognition </a:t>
            </a:r>
          </a:p>
          <a:p>
            <a:pPr lvl="1"/>
            <a:r>
              <a:rPr lang="en-US" sz="1600" dirty="0"/>
              <a:t>Natural Language Processing/Understanding </a:t>
            </a:r>
          </a:p>
          <a:p>
            <a:pPr lvl="1"/>
            <a:r>
              <a:rPr lang="en-US" sz="1600" dirty="0"/>
              <a:t>Speech to Text/Text to Speech </a:t>
            </a:r>
          </a:p>
          <a:p>
            <a:pPr eaLnBrk="1" hangingPunct="1"/>
            <a:endParaRPr lang="en-US" altLang="en-US" sz="1800" dirty="0">
              <a:ea typeface="MS PGothic" charset="-128"/>
              <a:cs typeface="MS PGothic"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10</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327283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153400" cy="685800"/>
          </a:xfrm>
        </p:spPr>
        <p:txBody>
          <a:bodyPr/>
          <a:lstStyle/>
          <a:p>
            <a:pPr eaLnBrk="1" hangingPunct="1">
              <a:defRPr/>
            </a:pPr>
            <a:r>
              <a:rPr lang="en-US" sz="3200" dirty="0" err="1"/>
              <a:t>Serverless</a:t>
            </a:r>
            <a:r>
              <a:rPr lang="en-US" sz="3200" dirty="0"/>
              <a:t> Architecture – Stream Analytics/</a:t>
            </a:r>
            <a:r>
              <a:rPr lang="en-US" sz="3200" dirty="0" err="1"/>
              <a:t>IoT</a:t>
            </a:r>
            <a:endParaRPr lang="en-US" sz="3200" b="1" dirty="0">
              <a:latin typeface="+mn-lt"/>
              <a:cs typeface="ＭＳ Ｐゴシック" charset="-128"/>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7700" y="1702922"/>
            <a:ext cx="7772400" cy="3452156"/>
          </a:xfrm>
        </p:spPr>
      </p:pic>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11</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309321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r>
              <a:rPr lang="en-US" sz="3200" dirty="0" err="1"/>
              <a:t>Serverless</a:t>
            </a:r>
            <a:r>
              <a:rPr lang="en-US" sz="3200" dirty="0"/>
              <a:t> Architecture - </a:t>
            </a:r>
            <a:r>
              <a:rPr lang="en-US" sz="3200" dirty="0" err="1"/>
              <a:t>Microservices</a:t>
            </a:r>
            <a:r>
              <a:rPr lang="en-US" sz="3200" dirty="0"/>
              <a:t> </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7700" y="1420325"/>
            <a:ext cx="7772400" cy="4017350"/>
          </a:xfrm>
        </p:spPr>
      </p:pic>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12</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61451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AWS Lambda Example Architecture </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pPr eaLnBrk="1" hangingPunct="1"/>
            <a:r>
              <a:rPr lang="en-US" sz="1800" dirty="0"/>
              <a:t>Search</a:t>
            </a:r>
          </a:p>
          <a:p>
            <a:pPr eaLnBrk="1" hangingPunct="1"/>
            <a:r>
              <a:rPr lang="en-US" sz="1800" dirty="0"/>
              <a:t>Location-Awareness</a:t>
            </a:r>
          </a:p>
          <a:p>
            <a:pPr eaLnBrk="1" hangingPunct="1"/>
            <a:r>
              <a:rPr lang="en-US" sz="1800" dirty="0"/>
              <a:t>Machine-learning powered recommendations </a:t>
            </a:r>
          </a:p>
          <a:p>
            <a:pPr eaLnBrk="1" hangingPunct="1"/>
            <a:r>
              <a:rPr lang="en-US" sz="1800" dirty="0"/>
              <a:t>NoSQL</a:t>
            </a:r>
          </a:p>
          <a:p>
            <a:pPr eaLnBrk="1" hangingPunct="1"/>
            <a:r>
              <a:rPr lang="en-US" sz="1800" dirty="0" err="1"/>
              <a:t>Microservices</a:t>
            </a:r>
            <a:endParaRPr lang="en-US" sz="1800" dirty="0"/>
          </a:p>
          <a:p>
            <a:pPr eaLnBrk="1" hangingPunct="1"/>
            <a:r>
              <a:rPr lang="en-US" sz="1800" dirty="0"/>
              <a:t>API Management</a:t>
            </a:r>
          </a:p>
          <a:p>
            <a:pPr eaLnBrk="1" hangingPunct="1"/>
            <a:r>
              <a:rPr lang="en-US" sz="1800" dirty="0"/>
              <a:t>Static website with CDN</a:t>
            </a:r>
          </a:p>
          <a:p>
            <a:pPr eaLnBrk="1" hangingPunct="1"/>
            <a:r>
              <a:rPr lang="en-US" sz="1800" dirty="0"/>
              <a:t>Not a single server to manage! </a:t>
            </a:r>
          </a:p>
          <a:p>
            <a:pPr eaLnBrk="1" hangingPunct="1"/>
            <a:endParaRPr lang="en-US" altLang="en-US" sz="1800" dirty="0">
              <a:ea typeface="MS PGothic" charset="-128"/>
              <a:cs typeface="MS PGothic"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13</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724965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AWS Lambda Example Architecture (cont’d)</a:t>
            </a:r>
            <a:endParaRPr lang="en-US" sz="3200" b="1" dirty="0">
              <a:latin typeface="+mn-lt"/>
              <a:cs typeface="ＭＳ Ｐゴシック" charset="-128"/>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990600"/>
            <a:ext cx="8232700" cy="4876800"/>
          </a:xfrm>
        </p:spPr>
      </p:pic>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14</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0032628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r>
              <a:rPr lang="en-US" sz="3200" dirty="0"/>
              <a:t>What are Containers? </a:t>
            </a:r>
          </a:p>
        </p:txBody>
      </p:sp>
      <p:sp>
        <p:nvSpPr>
          <p:cNvPr id="17410" name="Content Placeholder 2"/>
          <p:cNvSpPr>
            <a:spLocks noGrp="1"/>
          </p:cNvSpPr>
          <p:nvPr>
            <p:ph idx="1"/>
          </p:nvPr>
        </p:nvSpPr>
        <p:spPr>
          <a:xfrm>
            <a:off x="647700" y="1371600"/>
            <a:ext cx="7772400" cy="4114800"/>
          </a:xfrm>
        </p:spPr>
        <p:txBody>
          <a:bodyPr/>
          <a:lstStyle/>
          <a:p>
            <a:r>
              <a:rPr lang="en-US" sz="1800" dirty="0"/>
              <a:t>Virtualization at the OS level </a:t>
            </a:r>
          </a:p>
          <a:p>
            <a:r>
              <a:rPr lang="en-US" sz="1800" dirty="0"/>
              <a:t>Based on Linux kernel features </a:t>
            </a:r>
          </a:p>
          <a:p>
            <a:pPr lvl="1"/>
            <a:r>
              <a:rPr lang="en-US" sz="1600" dirty="0" err="1"/>
              <a:t>cgroups</a:t>
            </a:r>
            <a:r>
              <a:rPr lang="en-US" sz="1600" dirty="0"/>
              <a:t> </a:t>
            </a:r>
          </a:p>
          <a:p>
            <a:pPr lvl="1"/>
            <a:r>
              <a:rPr lang="en-US" sz="1600" dirty="0"/>
              <a:t>namespaces </a:t>
            </a:r>
          </a:p>
          <a:p>
            <a:r>
              <a:rPr lang="en-US" sz="1800" dirty="0"/>
              <a:t>Concept has been around for a while </a:t>
            </a:r>
          </a:p>
          <a:p>
            <a:pPr lvl="1"/>
            <a:r>
              <a:rPr lang="en-US" sz="1600" dirty="0"/>
              <a:t>Solaris ”zones” – early form of containerization </a:t>
            </a:r>
          </a:p>
          <a:p>
            <a:pPr lvl="1"/>
            <a:r>
              <a:rPr lang="en-US" sz="1600" dirty="0"/>
              <a:t>LXC – Early form of containerization on Linux </a:t>
            </a:r>
          </a:p>
          <a:p>
            <a:r>
              <a:rPr lang="en-US" sz="1800" dirty="0"/>
              <a:t>Docker has brought containers mainstream </a:t>
            </a: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15</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6400" y="990600"/>
            <a:ext cx="3443584" cy="2610374"/>
          </a:xfrm>
          <a:prstGeom prst="rect">
            <a:avLst/>
          </a:prstGeom>
        </p:spPr>
      </p:pic>
    </p:spTree>
    <p:extLst>
      <p:ext uri="{BB962C8B-B14F-4D97-AF65-F5344CB8AC3E}">
        <p14:creationId xmlns:p14="http://schemas.microsoft.com/office/powerpoint/2010/main" val="437707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r>
              <a:rPr lang="en-US" sz="3200" dirty="0"/>
              <a:t>Containers – Key Features </a:t>
            </a:r>
          </a:p>
        </p:txBody>
      </p:sp>
      <p:sp>
        <p:nvSpPr>
          <p:cNvPr id="17410" name="Content Placeholder 2"/>
          <p:cNvSpPr>
            <a:spLocks noGrp="1"/>
          </p:cNvSpPr>
          <p:nvPr>
            <p:ph idx="1"/>
          </p:nvPr>
        </p:nvSpPr>
        <p:spPr>
          <a:xfrm>
            <a:off x="647700" y="1371600"/>
            <a:ext cx="7772400" cy="2514600"/>
          </a:xfrm>
        </p:spPr>
        <p:txBody>
          <a:bodyPr/>
          <a:lstStyle/>
          <a:p>
            <a:r>
              <a:rPr lang="en-US" sz="1800" dirty="0"/>
              <a:t>Lightweight</a:t>
            </a:r>
          </a:p>
          <a:p>
            <a:pPr lvl="1"/>
            <a:r>
              <a:rPr lang="en-US" sz="1600" dirty="0"/>
              <a:t>All containers running on the same host share a single Linux kernel</a:t>
            </a:r>
          </a:p>
          <a:p>
            <a:pPr lvl="1"/>
            <a:r>
              <a:rPr lang="en-US" sz="1600" dirty="0"/>
              <a:t>Container images don’t require a full OS install like a virtual machine image </a:t>
            </a:r>
          </a:p>
          <a:p>
            <a:r>
              <a:rPr lang="en-US" sz="1800" dirty="0"/>
              <a:t>Portable</a:t>
            </a:r>
          </a:p>
          <a:p>
            <a:pPr lvl="1"/>
            <a:r>
              <a:rPr lang="en-US" sz="1600" dirty="0"/>
              <a:t>Execution environment abstracts the underlying host from the container</a:t>
            </a:r>
          </a:p>
          <a:p>
            <a:pPr lvl="1"/>
            <a:r>
              <a:rPr lang="en-US" sz="1600" dirty="0"/>
              <a:t>No dependency on a specific virtual machine technology </a:t>
            </a:r>
          </a:p>
          <a:p>
            <a:pPr lvl="1"/>
            <a:r>
              <a:rPr lang="en-US" sz="1600" dirty="0"/>
              <a:t>Container images can be shared using GitHub-like repositories, such as </a:t>
            </a:r>
            <a:r>
              <a:rPr lang="en-US" sz="1600" dirty="0" err="1"/>
              <a:t>DockerHub</a:t>
            </a:r>
            <a:r>
              <a:rPr lang="en-US" sz="1600" dirty="0"/>
              <a:t> (</a:t>
            </a:r>
            <a:r>
              <a:rPr lang="en-US" sz="1600" dirty="0" err="1"/>
              <a:t>hub.docker.com</a:t>
            </a:r>
            <a:r>
              <a:rPr lang="en-US" sz="1600" dirty="0"/>
              <a:t>) </a:t>
            </a:r>
          </a:p>
          <a:p>
            <a:pPr eaLnBrk="1" hangingPunct="1"/>
            <a:endParaRPr lang="en-US" altLang="en-US" sz="1800" dirty="0">
              <a:ea typeface="MS PGothic" charset="-128"/>
              <a:cs typeface="MS PGothic"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16</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pic>
        <p:nvPicPr>
          <p:cNvPr id="9" name="Picture 8">
            <a:extLst>
              <a:ext uri="{FF2B5EF4-FFF2-40B4-BE49-F238E27FC236}">
                <a16:creationId xmlns:a16="http://schemas.microsoft.com/office/drawing/2014/main" id="{2894BA31-1E04-CC4A-AE9B-58161B588F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2946" y="3710499"/>
            <a:ext cx="5950507" cy="2766501"/>
          </a:xfrm>
          <a:prstGeom prst="rect">
            <a:avLst/>
          </a:prstGeom>
        </p:spPr>
      </p:pic>
    </p:spTree>
    <p:extLst>
      <p:ext uri="{BB962C8B-B14F-4D97-AF65-F5344CB8AC3E}">
        <p14:creationId xmlns:p14="http://schemas.microsoft.com/office/powerpoint/2010/main" val="5895980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Docker</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a:t>Docker is a tool that allows developers, sys-admins etc. to easily deploy their applications in a sandbox (called containers) to run on the host operating system i.e. Linux. </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a:t>Key Benefit : Allows users to package an application with all of its dependencies into a standardized unit for software development. </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a:t>Unlike virtual machines, Containers do not have the high overhead and hence enable more efficient usage of the underlying system and resources.</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a:solidFill>
                  <a:srgbClr val="000000"/>
                </a:solidFill>
              </a:rPr>
              <a:t>Allow extremely higher efficient sharing of resources</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a:solidFill>
                  <a:srgbClr val="000000"/>
                </a:solidFill>
              </a:rPr>
              <a:t>Provides standard and minimizes software packaging</a:t>
            </a:r>
          </a:p>
          <a:p>
            <a:pPr marL="431800" indent="-323850" eaLnBrk="1">
              <a:spcAft>
                <a:spcPts val="1425"/>
              </a:spcAft>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x-none" sz="1800" dirty="0">
                <a:solidFill>
                  <a:srgbClr val="000000"/>
                </a:solidFill>
              </a:rPr>
              <a:t>Decouples software from underlying host w/ no hypervisor</a:t>
            </a:r>
          </a:p>
          <a:p>
            <a:pPr marL="107950" indent="0" eaLnBrk="1">
              <a:spcAft>
                <a:spcPts val="1425"/>
              </a:spcAft>
              <a:buClr>
                <a:srgbClr val="000080"/>
              </a:buClr>
              <a:buSzPct val="45000"/>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x-none" sz="1800" b="1" i="1" dirty="0">
                <a:solidFill>
                  <a:srgbClr val="000000"/>
                </a:solidFill>
              </a:rPr>
              <a:t>Container Issues</a:t>
            </a:r>
          </a:p>
          <a:p>
            <a:pPr marL="431800" lvl="1"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600" dirty="0">
                <a:solidFill>
                  <a:srgbClr val="000000"/>
                </a:solidFill>
              </a:rPr>
              <a:t>Security</a:t>
            </a:r>
          </a:p>
          <a:p>
            <a:pPr marL="431800" lvl="1"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600" dirty="0">
                <a:solidFill>
                  <a:srgbClr val="000000"/>
                </a:solidFill>
              </a:rPr>
              <a:t>Less Flexibility in Operating Systems, Networking</a:t>
            </a:r>
          </a:p>
          <a:p>
            <a:pPr marL="431800" lvl="1"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600" dirty="0">
                <a:solidFill>
                  <a:srgbClr val="000000"/>
                </a:solidFill>
              </a:rPr>
              <a:t>Management of Docker and Container in production is challenge </a:t>
            </a:r>
          </a:p>
          <a:p>
            <a:pPr eaLnBrk="1" hangingPunct="1"/>
            <a:endParaRPr lang="en-US" altLang="en-US" sz="1800" dirty="0">
              <a:ea typeface="MS PGothic" charset="-128"/>
              <a:cs typeface="MS PGothic"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dirty="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17</a:t>
            </a:fld>
            <a:endParaRPr lang="en-US" altLang="en-US" sz="1400" dirty="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398025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r>
              <a:rPr lang="en-US" sz="3200" dirty="0"/>
              <a:t>Docker Runtime Architecture </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35849" y="1371600"/>
            <a:ext cx="4596102" cy="4114800"/>
          </a:xfrm>
        </p:spPr>
      </p:pic>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18</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057227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Docker </a:t>
            </a:r>
            <a:r>
              <a:rPr lang="en-US" sz="3200" dirty="0"/>
              <a:t>– Platform Architecture </a:t>
            </a:r>
            <a:endParaRPr lang="en-US" sz="3200" b="1" dirty="0">
              <a:latin typeface="+mn-lt"/>
              <a:cs typeface="ＭＳ Ｐゴシック" charset="-128"/>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39340" y="1371600"/>
            <a:ext cx="4389120" cy="4114800"/>
          </a:xfrm>
        </p:spPr>
      </p:pic>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19</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059256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sz="3200" b="1" dirty="0">
                <a:latin typeface="+mn-lt"/>
                <a:cs typeface="ＭＳ Ｐゴシック" charset="-128"/>
              </a:rPr>
              <a:t>Outline</a:t>
            </a:r>
          </a:p>
        </p:txBody>
      </p:sp>
      <p:sp>
        <p:nvSpPr>
          <p:cNvPr id="17410" name="Content Placeholder 2"/>
          <p:cNvSpPr>
            <a:spLocks noGrp="1"/>
          </p:cNvSpPr>
          <p:nvPr>
            <p:ph idx="1"/>
          </p:nvPr>
        </p:nvSpPr>
        <p:spPr>
          <a:xfrm>
            <a:off x="647700" y="1371600"/>
            <a:ext cx="7772400" cy="4114800"/>
          </a:xfrm>
        </p:spPr>
        <p:txBody>
          <a:bodyPr/>
          <a:lstStyle/>
          <a:p>
            <a:r>
              <a:rPr lang="en-US" sz="1800" dirty="0"/>
              <a:t>Overview of </a:t>
            </a:r>
            <a:r>
              <a:rPr lang="en-US" sz="1800" dirty="0" err="1"/>
              <a:t>Serverless</a:t>
            </a:r>
            <a:endParaRPr lang="en-US" sz="1800" dirty="0"/>
          </a:p>
          <a:p>
            <a:r>
              <a:rPr lang="en-US" sz="1800" dirty="0" err="1"/>
              <a:t>Serverless</a:t>
            </a:r>
            <a:r>
              <a:rPr lang="en-US" sz="1800" dirty="0"/>
              <a:t> Architectures</a:t>
            </a:r>
          </a:p>
          <a:p>
            <a:r>
              <a:rPr lang="en-US" sz="1800" dirty="0"/>
              <a:t>AWS Lambda Example Architecture</a:t>
            </a:r>
          </a:p>
          <a:p>
            <a:r>
              <a:rPr lang="en-US" sz="1800" dirty="0"/>
              <a:t>Overview of Containers </a:t>
            </a:r>
          </a:p>
          <a:p>
            <a:r>
              <a:rPr lang="en-US" sz="1800" dirty="0"/>
              <a:t>Container Architectures</a:t>
            </a:r>
            <a:endParaRPr lang="en-US" altLang="en-US" sz="1800" dirty="0">
              <a:ea typeface="MS PGothic" charset="-128"/>
              <a:cs typeface="MS PGothic" charset="-128"/>
            </a:endParaRPr>
          </a:p>
          <a:p>
            <a:pPr eaLnBrk="1" hangingPunct="1"/>
            <a:r>
              <a:rPr lang="en-US" sz="1800" dirty="0"/>
              <a:t>Where we go from here </a:t>
            </a:r>
          </a:p>
          <a:p>
            <a:pPr eaLnBrk="1" hangingPunct="1"/>
            <a:r>
              <a:rPr lang="en-US" altLang="en-US" sz="1800" dirty="0">
                <a:ea typeface="MS PGothic" charset="-128"/>
                <a:cs typeface="MS PGothic" charset="-128"/>
              </a:rPr>
              <a:t>AWS Lambda + AWS API Gateway</a:t>
            </a:r>
            <a:r>
              <a:rPr lang="en-US" sz="1800" dirty="0"/>
              <a:t> </a:t>
            </a:r>
          </a:p>
          <a:p>
            <a:pPr eaLnBrk="1" hangingPunct="1"/>
            <a:endParaRPr lang="en-US" altLang="en-US" sz="1800" dirty="0">
              <a:ea typeface="MS PGothic" charset="-128"/>
              <a:cs typeface="MS PGothic"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2</a:t>
            </a:fld>
            <a:endParaRPr lang="en-US" altLang="en-US" sz="14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The Docker Ecosystem</a:t>
            </a:r>
            <a:endParaRPr lang="en-US" sz="3200" b="1" dirty="0">
              <a:latin typeface="+mn-lt"/>
              <a:cs typeface="ＭＳ Ｐゴシック" charset="-128"/>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7235" y="1371600"/>
            <a:ext cx="8361929" cy="4114800"/>
          </a:xfrm>
        </p:spPr>
      </p:pic>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20</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589835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r>
              <a:rPr lang="en-US" sz="3200" dirty="0"/>
              <a:t>Container-Based </a:t>
            </a:r>
            <a:r>
              <a:rPr lang="en-US" sz="3200" dirty="0" err="1"/>
              <a:t>Microservice</a:t>
            </a:r>
            <a:r>
              <a:rPr lang="en-US" sz="3200" dirty="0"/>
              <a:t> Example </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69370" y="1371600"/>
            <a:ext cx="3329059" cy="4114800"/>
          </a:xfrm>
        </p:spPr>
      </p:pic>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21</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4059A352-FA9E-5443-8EDB-5D3F82C29B19}"/>
              </a:ext>
            </a:extLst>
          </p:cNvPr>
          <p:cNvSpPr txBox="1"/>
          <p:nvPr/>
        </p:nvSpPr>
        <p:spPr>
          <a:xfrm>
            <a:off x="838200" y="5667345"/>
            <a:ext cx="7620000" cy="430887"/>
          </a:xfrm>
          <a:prstGeom prst="rect">
            <a:avLst/>
          </a:prstGeom>
          <a:noFill/>
        </p:spPr>
        <p:txBody>
          <a:bodyPr wrap="square" rtlCol="0">
            <a:spAutoFit/>
          </a:bodyPr>
          <a:lstStyle/>
          <a:p>
            <a:r>
              <a:rPr lang="en-US" sz="1100" b="1" dirty="0"/>
              <a:t>Sinatra</a:t>
            </a:r>
            <a:r>
              <a:rPr lang="en-US" sz="1100" dirty="0"/>
              <a:t> is a lightweight web application library and domain-specific language that provides a faster and simpler alternative to Ruby frameworks such as Ruby on Rails. See: https://</a:t>
            </a:r>
            <a:r>
              <a:rPr lang="en-US" sz="1100" dirty="0" err="1"/>
              <a:t>github.com</a:t>
            </a:r>
            <a:r>
              <a:rPr lang="en-US" sz="1100" dirty="0"/>
              <a:t>/</a:t>
            </a:r>
            <a:r>
              <a:rPr lang="en-US" sz="1100" dirty="0" err="1"/>
              <a:t>sinatra</a:t>
            </a:r>
            <a:r>
              <a:rPr lang="en-US" sz="1100" dirty="0"/>
              <a:t>/</a:t>
            </a:r>
            <a:r>
              <a:rPr lang="en-US" sz="1100" dirty="0" err="1"/>
              <a:t>sinatra</a:t>
            </a:r>
            <a:r>
              <a:rPr lang="en-US" sz="1100" dirty="0"/>
              <a:t>/</a:t>
            </a:r>
          </a:p>
        </p:txBody>
      </p:sp>
    </p:spTree>
    <p:extLst>
      <p:ext uri="{BB962C8B-B14F-4D97-AF65-F5344CB8AC3E}">
        <p14:creationId xmlns:p14="http://schemas.microsoft.com/office/powerpoint/2010/main" val="3749623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r>
              <a:rPr lang="en-US" sz="3200" dirty="0" err="1"/>
              <a:t>Serverless</a:t>
            </a:r>
            <a:r>
              <a:rPr lang="en-US" sz="3200" dirty="0"/>
              <a:t> – Where we go from here </a:t>
            </a:r>
          </a:p>
        </p:txBody>
      </p:sp>
      <p:sp>
        <p:nvSpPr>
          <p:cNvPr id="17410" name="Content Placeholder 2"/>
          <p:cNvSpPr>
            <a:spLocks noGrp="1"/>
          </p:cNvSpPr>
          <p:nvPr>
            <p:ph idx="1"/>
          </p:nvPr>
        </p:nvSpPr>
        <p:spPr>
          <a:xfrm>
            <a:off x="647700" y="1371600"/>
            <a:ext cx="7772400" cy="4114800"/>
          </a:xfrm>
        </p:spPr>
        <p:txBody>
          <a:bodyPr/>
          <a:lstStyle/>
          <a:p>
            <a:r>
              <a:rPr lang="en-US" sz="1800" dirty="0"/>
              <a:t>Backend-as-a-Service</a:t>
            </a:r>
          </a:p>
          <a:p>
            <a:pPr lvl="1"/>
            <a:r>
              <a:rPr lang="en-US" sz="1600" dirty="0"/>
              <a:t>AI</a:t>
            </a:r>
          </a:p>
          <a:p>
            <a:pPr lvl="2"/>
            <a:r>
              <a:rPr lang="en-US" sz="1400" dirty="0"/>
              <a:t>Fraud detection </a:t>
            </a:r>
          </a:p>
          <a:p>
            <a:pPr lvl="2"/>
            <a:r>
              <a:rPr lang="en-US" sz="1400" dirty="0"/>
              <a:t>Latent sematic analysis</a:t>
            </a:r>
          </a:p>
          <a:p>
            <a:pPr lvl="1"/>
            <a:r>
              <a:rPr lang="en-US" sz="1600" dirty="0"/>
              <a:t>Geospatial </a:t>
            </a:r>
          </a:p>
          <a:p>
            <a:pPr lvl="2"/>
            <a:r>
              <a:rPr lang="en-US" sz="1400" dirty="0"/>
              <a:t>Satellite imagery </a:t>
            </a:r>
          </a:p>
          <a:p>
            <a:pPr lvl="2"/>
            <a:r>
              <a:rPr lang="en-US" sz="1400" dirty="0"/>
              <a:t>Hyper-Locality </a:t>
            </a:r>
          </a:p>
          <a:p>
            <a:pPr lvl="1"/>
            <a:r>
              <a:rPr lang="en-US" sz="1600" dirty="0"/>
              <a:t>Analytics</a:t>
            </a:r>
          </a:p>
          <a:p>
            <a:pPr lvl="2"/>
            <a:r>
              <a:rPr lang="en-US" sz="1400" dirty="0"/>
              <a:t>Query </a:t>
            </a:r>
          </a:p>
          <a:p>
            <a:pPr lvl="2"/>
            <a:r>
              <a:rPr lang="en-US" sz="1400" dirty="0"/>
              <a:t>Search</a:t>
            </a:r>
          </a:p>
          <a:p>
            <a:pPr lvl="2"/>
            <a:r>
              <a:rPr lang="en-US" sz="1400" dirty="0"/>
              <a:t>Stream Processing </a:t>
            </a:r>
          </a:p>
          <a:p>
            <a:pPr lvl="1"/>
            <a:r>
              <a:rPr lang="en-US" sz="1600" dirty="0"/>
              <a:t>Database </a:t>
            </a:r>
          </a:p>
          <a:p>
            <a:pPr lvl="2"/>
            <a:r>
              <a:rPr lang="en-US" sz="1400" dirty="0"/>
              <a:t>Graph </a:t>
            </a:r>
          </a:p>
          <a:p>
            <a:pPr lvl="1"/>
            <a:r>
              <a:rPr lang="en-US" sz="1600" dirty="0"/>
              <a:t>HPC (High Performance Computing)</a:t>
            </a:r>
            <a:br>
              <a:rPr lang="en-US" sz="1400" dirty="0"/>
            </a:br>
            <a:endParaRPr lang="en-US" sz="1400" dirty="0"/>
          </a:p>
          <a:p>
            <a:pPr eaLnBrk="1" hangingPunct="1"/>
            <a:endParaRPr lang="en-US" altLang="en-US" sz="1800" dirty="0">
              <a:ea typeface="MS PGothic" charset="-128"/>
              <a:cs typeface="MS PGothic"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22</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743558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sz="3200" dirty="0" err="1"/>
              <a:t>Serverless</a:t>
            </a:r>
            <a:r>
              <a:rPr lang="en-US" sz="3200" dirty="0"/>
              <a:t> – Where we go from here (cont’d)</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r>
              <a:rPr lang="en-US" sz="1800" dirty="0"/>
              <a:t>Function-as-a-Service</a:t>
            </a:r>
          </a:p>
          <a:p>
            <a:pPr lvl="1"/>
            <a:r>
              <a:rPr lang="en-US" sz="1600" dirty="0"/>
              <a:t>Polyglot language support (each function written in a different language)</a:t>
            </a:r>
          </a:p>
          <a:p>
            <a:pPr lvl="1"/>
            <a:r>
              <a:rPr lang="en-US" sz="1600" dirty="0" err="1"/>
              <a:t>Stateful</a:t>
            </a:r>
            <a:r>
              <a:rPr lang="en-US" sz="1600" dirty="0"/>
              <a:t> endpoints (Web Sockets) </a:t>
            </a:r>
          </a:p>
          <a:p>
            <a:pPr lvl="1"/>
            <a:r>
              <a:rPr lang="en-US" sz="1600" dirty="0"/>
              <a:t>Remote Debugging</a:t>
            </a:r>
          </a:p>
          <a:p>
            <a:pPr lvl="1"/>
            <a:r>
              <a:rPr lang="en-US" sz="1600" dirty="0"/>
              <a:t>Enhanced Monitoring</a:t>
            </a:r>
          </a:p>
          <a:p>
            <a:pPr lvl="1"/>
            <a:r>
              <a:rPr lang="en-US" sz="1600" dirty="0"/>
              <a:t>Evolution of CI/CD Patterns (Continuous Integration / Continuous </a:t>
            </a:r>
            <a:r>
              <a:rPr lang="en-US" sz="1600" dirty="0" err="1"/>
              <a:t>Depoyment</a:t>
            </a:r>
            <a:r>
              <a:rPr lang="en-US" sz="1600" dirty="0"/>
              <a:t>) </a:t>
            </a:r>
          </a:p>
          <a:p>
            <a:pPr lvl="1"/>
            <a:r>
              <a:rPr lang="en-US" sz="1600" dirty="0"/>
              <a:t>IDE’s </a:t>
            </a:r>
          </a:p>
          <a:p>
            <a:pPr lvl="1"/>
            <a:r>
              <a:rPr lang="en-US" sz="1600" dirty="0"/>
              <a:t>See “Ten Attributes of </a:t>
            </a:r>
            <a:r>
              <a:rPr lang="en-US" sz="1600" dirty="0" err="1"/>
              <a:t>Serverless</a:t>
            </a:r>
            <a:r>
              <a:rPr lang="en-US" sz="1600" dirty="0"/>
              <a:t> Computing Platforms”: </a:t>
            </a:r>
          </a:p>
          <a:p>
            <a:pPr marL="457200" lvl="1" indent="0">
              <a:buNone/>
            </a:pPr>
            <a:r>
              <a:rPr lang="en-US" sz="1600" dirty="0"/>
              <a:t>	https://</a:t>
            </a:r>
            <a:r>
              <a:rPr lang="en-US" sz="1600" dirty="0" err="1"/>
              <a:t>thenewstack.io</a:t>
            </a:r>
            <a:r>
              <a:rPr lang="en-US" sz="1600" dirty="0"/>
              <a:t>/ten-attributes-</a:t>
            </a:r>
            <a:r>
              <a:rPr lang="en-US" sz="1600" dirty="0" err="1"/>
              <a:t>serverless</a:t>
            </a:r>
            <a:r>
              <a:rPr lang="en-US" sz="1600" dirty="0"/>
              <a:t>-computing-platforms/</a:t>
            </a: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23</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43552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r>
              <a:rPr lang="en-US" sz="3200" dirty="0"/>
              <a:t>Containers – Where we go from here </a:t>
            </a:r>
          </a:p>
        </p:txBody>
      </p:sp>
      <p:sp>
        <p:nvSpPr>
          <p:cNvPr id="17410" name="Content Placeholder 2"/>
          <p:cNvSpPr>
            <a:spLocks noGrp="1"/>
          </p:cNvSpPr>
          <p:nvPr>
            <p:ph idx="1"/>
          </p:nvPr>
        </p:nvSpPr>
        <p:spPr>
          <a:xfrm>
            <a:off x="647700" y="1371600"/>
            <a:ext cx="7772400" cy="4114800"/>
          </a:xfrm>
        </p:spPr>
        <p:txBody>
          <a:bodyPr/>
          <a:lstStyle/>
          <a:p>
            <a:r>
              <a:rPr lang="en-US" sz="1800" dirty="0"/>
              <a:t>Networking</a:t>
            </a:r>
          </a:p>
          <a:p>
            <a:pPr lvl="1"/>
            <a:r>
              <a:rPr lang="en-US" sz="1600" dirty="0"/>
              <a:t>Overlay networks between containers running across separate hosts </a:t>
            </a:r>
          </a:p>
          <a:p>
            <a:r>
              <a:rPr lang="en-US" sz="1800" dirty="0" err="1"/>
              <a:t>Stateful</a:t>
            </a:r>
            <a:r>
              <a:rPr lang="en-US" sz="1800" dirty="0"/>
              <a:t> Containers</a:t>
            </a:r>
          </a:p>
          <a:p>
            <a:pPr lvl="1"/>
            <a:r>
              <a:rPr lang="en-US" sz="1600" dirty="0"/>
              <a:t>Support for container architectures that read and write persistent data </a:t>
            </a:r>
          </a:p>
          <a:p>
            <a:r>
              <a:rPr lang="en-US" sz="1800" dirty="0"/>
              <a:t>Monitoring and Logging </a:t>
            </a:r>
          </a:p>
          <a:p>
            <a:pPr lvl="1"/>
            <a:r>
              <a:rPr lang="en-US" sz="1600" dirty="0"/>
              <a:t>Evolution of design patterns for capturing telemetry and log data from running containers </a:t>
            </a:r>
          </a:p>
          <a:p>
            <a:r>
              <a:rPr lang="en-US" sz="1800" dirty="0"/>
              <a:t>Debugging</a:t>
            </a:r>
          </a:p>
          <a:p>
            <a:pPr lvl="1"/>
            <a:r>
              <a:rPr lang="en-US" sz="1600" dirty="0"/>
              <a:t>Attach to running containers and debug code </a:t>
            </a:r>
          </a:p>
          <a:p>
            <a:r>
              <a:rPr lang="en-US" sz="1800" dirty="0"/>
              <a:t>Security </a:t>
            </a:r>
          </a:p>
          <a:p>
            <a:pPr lvl="1"/>
            <a:r>
              <a:rPr lang="en-US" sz="1600" dirty="0"/>
              <a:t>Better isolation at the kernel level between containers running on the same host </a:t>
            </a:r>
          </a:p>
          <a:p>
            <a:pPr lvl="1"/>
            <a:r>
              <a:rPr lang="en-US" sz="1600" dirty="0"/>
              <a:t>Secret/Key management – Transparently pass sensitive configuration </a:t>
            </a: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24</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0463848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r>
              <a:rPr lang="en-US" altLang="en-US" sz="3200" dirty="0">
                <a:ea typeface="MS PGothic" charset="-128"/>
              </a:rPr>
              <a:t>AWS Lambda</a:t>
            </a:r>
            <a:endParaRPr lang="en-US" sz="3200" dirty="0"/>
          </a:p>
        </p:txBody>
      </p:sp>
      <p:sp>
        <p:nvSpPr>
          <p:cNvPr id="17410" name="Content Placeholder 2"/>
          <p:cNvSpPr>
            <a:spLocks noGrp="1"/>
          </p:cNvSpPr>
          <p:nvPr>
            <p:ph idx="1"/>
          </p:nvPr>
        </p:nvSpPr>
        <p:spPr>
          <a:xfrm>
            <a:off x="647700" y="1371600"/>
            <a:ext cx="7772400" cy="4114800"/>
          </a:xfrm>
        </p:spPr>
        <p:txBody>
          <a:bodyPr/>
          <a:lstStyle/>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dirty="0"/>
              <a:t>Compute Service using Amazon's infrastructure</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dirty="0"/>
              <a:t>Code === function</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dirty="0"/>
              <a:t>Supported – Java, Python and </a:t>
            </a:r>
            <a:r>
              <a:rPr lang="en-US" altLang="x-none" sz="1800" dirty="0" err="1"/>
              <a:t>Node.js</a:t>
            </a:r>
            <a:r>
              <a:rPr lang="en-US" altLang="x-none" sz="1800" dirty="0"/>
              <a:t> (i.e. JavaScript)</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dirty="0"/>
              <a:t>Can say it to be Docker under the covers</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dirty="0"/>
              <a:t>A system that uses Linux Containers</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b="1" dirty="0"/>
              <a:t>Pay only for the compute time you use</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dirty="0"/>
              <a:t>Triggered by events or called from HTTP</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dirty="0"/>
              <a:t>It still has SERVERS but we do not care about them</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dirty="0">
                <a:solidFill>
                  <a:srgbClr val="000000"/>
                </a:solidFill>
              </a:rPr>
              <a:t>Functions are unit of deployment and scaling</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dirty="0">
                <a:solidFill>
                  <a:srgbClr val="000000"/>
                </a:solidFill>
              </a:rPr>
              <a:t>No Machines, No </a:t>
            </a:r>
            <a:r>
              <a:rPr lang="en-US" altLang="x-none" sz="1800" dirty="0" err="1">
                <a:solidFill>
                  <a:srgbClr val="000000"/>
                </a:solidFill>
              </a:rPr>
              <a:t>Vms</a:t>
            </a:r>
            <a:r>
              <a:rPr lang="en-US" altLang="x-none" sz="1800" dirty="0">
                <a:solidFill>
                  <a:srgbClr val="000000"/>
                </a:solidFill>
              </a:rPr>
              <a:t> or containers visible in Programming Model</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dirty="0">
                <a:solidFill>
                  <a:srgbClr val="000000"/>
                </a:solidFill>
              </a:rPr>
              <a:t>Never pay for idle</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defRPr/>
            </a:pPr>
            <a:r>
              <a:rPr lang="en-US" altLang="x-none" sz="1800" dirty="0" err="1">
                <a:solidFill>
                  <a:srgbClr val="000000"/>
                </a:solidFill>
              </a:rPr>
              <a:t>AutoScaling</a:t>
            </a:r>
            <a:r>
              <a:rPr lang="en-US" altLang="x-none" sz="1800" dirty="0">
                <a:solidFill>
                  <a:srgbClr val="000000"/>
                </a:solidFill>
              </a:rPr>
              <a:t> and Always Available, adapts to rate of incoming requests</a:t>
            </a: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25</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379695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sz="3200" dirty="0"/>
              <a:t>Using AWS Lambda</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r>
              <a:rPr lang="en-US" sz="1800" dirty="0"/>
              <a:t>No Servers to Manage</a:t>
            </a:r>
          </a:p>
          <a:p>
            <a:r>
              <a:rPr lang="en-US" sz="1800" dirty="0"/>
              <a:t>Continuous Scaling</a:t>
            </a:r>
          </a:p>
          <a:p>
            <a:r>
              <a:rPr lang="en-US" sz="1800" dirty="0" err="1"/>
              <a:t>Subsecond</a:t>
            </a:r>
            <a:r>
              <a:rPr lang="en-US" sz="1800" dirty="0"/>
              <a:t> metering</a:t>
            </a:r>
          </a:p>
          <a:p>
            <a:r>
              <a:rPr lang="en-US" altLang="x-none" sz="1800" dirty="0"/>
              <a:t>Bring your own code</a:t>
            </a:r>
          </a:p>
          <a:p>
            <a:r>
              <a:rPr lang="en-US" altLang="x-none" sz="1800" dirty="0"/>
              <a:t>Simple resource model</a:t>
            </a:r>
          </a:p>
          <a:p>
            <a:r>
              <a:rPr lang="en-US" altLang="x-none" sz="1800" dirty="0"/>
              <a:t>Flexible Authorization and Use</a:t>
            </a:r>
          </a:p>
          <a:p>
            <a:r>
              <a:rPr lang="en-US" altLang="x-none" sz="1800" dirty="0"/>
              <a:t>Stateless but you can connect to others to store state</a:t>
            </a:r>
          </a:p>
          <a:p>
            <a:r>
              <a:rPr lang="en-US" altLang="x-none" sz="1800" dirty="0"/>
              <a:t>Authoring functions</a:t>
            </a:r>
          </a:p>
          <a:p>
            <a:r>
              <a:rPr lang="en-US" altLang="x-none" sz="1800" dirty="0"/>
              <a:t>Makes it easy to</a:t>
            </a:r>
          </a:p>
          <a:p>
            <a:pPr marL="1727200" lvl="1" indent="-573088" eaLnBrk="1">
              <a:buClr>
                <a:srgbClr val="000080"/>
              </a:buClr>
              <a:buSzPct val="75000"/>
              <a:buFont typeface="Symbol"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600" dirty="0"/>
              <a:t>Perform real time data processing</a:t>
            </a:r>
          </a:p>
          <a:p>
            <a:pPr marL="1727200" lvl="1" indent="-573088" eaLnBrk="1">
              <a:buClr>
                <a:srgbClr val="000080"/>
              </a:buClr>
              <a:buSzPct val="75000"/>
              <a:buFont typeface="Symbol"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600" dirty="0"/>
              <a:t>Build scalable backend services</a:t>
            </a:r>
          </a:p>
          <a:p>
            <a:pPr marL="1727200" lvl="1" indent="-573088" eaLnBrk="1">
              <a:buClr>
                <a:srgbClr val="000080"/>
              </a:buClr>
              <a:buSzPct val="75000"/>
              <a:buFont typeface="Symbol"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600" dirty="0"/>
              <a:t>Glue and choreograph systems</a:t>
            </a:r>
          </a:p>
          <a:p>
            <a:endParaRPr lang="en-US" sz="1600" dirty="0"/>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26</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2450" y="5244928"/>
            <a:ext cx="3111500" cy="942512"/>
          </a:xfrm>
          <a:prstGeom prst="rect">
            <a:avLst/>
          </a:prstGeom>
        </p:spPr>
      </p:pic>
    </p:spTree>
    <p:extLst>
      <p:ext uri="{BB962C8B-B14F-4D97-AF65-F5344CB8AC3E}">
        <p14:creationId xmlns:p14="http://schemas.microsoft.com/office/powerpoint/2010/main" val="20687497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sz="3200" dirty="0"/>
              <a:t>AWS Lambda -  How It Works</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endParaRPr lang="en-US" sz="1800" dirty="0"/>
          </a:p>
          <a:p>
            <a:endParaRPr lang="en-US" sz="1600" dirty="0"/>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27</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64" y="2324349"/>
            <a:ext cx="7619872" cy="2476251"/>
          </a:xfrm>
          <a:prstGeom prst="rect">
            <a:avLst/>
          </a:prstGeom>
        </p:spPr>
      </p:pic>
    </p:spTree>
    <p:extLst>
      <p:ext uri="{BB962C8B-B14F-4D97-AF65-F5344CB8AC3E}">
        <p14:creationId xmlns:p14="http://schemas.microsoft.com/office/powerpoint/2010/main" val="6553166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sz="3200" dirty="0"/>
              <a:t>AWS Lambda - How It Works (cont’d)</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endParaRPr lang="en-US" sz="1800" dirty="0"/>
          </a:p>
          <a:p>
            <a:endParaRPr lang="en-US" sz="1600" dirty="0"/>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28</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107" y="2333194"/>
            <a:ext cx="8229600" cy="2144902"/>
          </a:xfrm>
          <a:prstGeom prst="rect">
            <a:avLst/>
          </a:prstGeom>
        </p:spPr>
      </p:pic>
    </p:spTree>
    <p:extLst>
      <p:ext uri="{BB962C8B-B14F-4D97-AF65-F5344CB8AC3E}">
        <p14:creationId xmlns:p14="http://schemas.microsoft.com/office/powerpoint/2010/main" val="19523762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Amazon API Gateway</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r>
              <a:rPr lang="en-US" altLang="x-none" sz="1800" dirty="0"/>
              <a:t>Amazon API Gateway is a fully managed service that makes it easy for developers to create, publish, maintain, monitor, and secure APIs at any scale.</a:t>
            </a:r>
          </a:p>
          <a:p>
            <a:r>
              <a:rPr lang="en-US" altLang="x-none" sz="1800" dirty="0"/>
              <a:t>Creates a unified API front end for multiple </a:t>
            </a:r>
            <a:r>
              <a:rPr lang="en-US" altLang="x-none" sz="1800" dirty="0" err="1"/>
              <a:t>microservices</a:t>
            </a:r>
            <a:endParaRPr lang="en-US" altLang="x-none" sz="1800" dirty="0"/>
          </a:p>
          <a:p>
            <a:r>
              <a:rPr lang="en-US" altLang="x-none" sz="1800" dirty="0" err="1"/>
              <a:t>DDos</a:t>
            </a:r>
            <a:r>
              <a:rPr lang="en-US" altLang="x-none" sz="1800" dirty="0"/>
              <a:t> Protection and throttling for back end systems</a:t>
            </a:r>
          </a:p>
          <a:p>
            <a:r>
              <a:rPr lang="en-US" altLang="x-none" sz="1800" dirty="0"/>
              <a:t>Authenticate and authorize requests</a:t>
            </a: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29</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pic>
        <p:nvPicPr>
          <p:cNvPr id="5" name="Picture 4">
            <a:extLst>
              <a:ext uri="{FF2B5EF4-FFF2-40B4-BE49-F238E27FC236}">
                <a16:creationId xmlns:a16="http://schemas.microsoft.com/office/drawing/2014/main" id="{164035EE-F3CB-AA46-8928-9CEB02DAF0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8833" y="2667000"/>
            <a:ext cx="3303933" cy="3520793"/>
          </a:xfrm>
          <a:prstGeom prst="rect">
            <a:avLst/>
          </a:prstGeom>
        </p:spPr>
      </p:pic>
    </p:spTree>
    <p:extLst>
      <p:ext uri="{BB962C8B-B14F-4D97-AF65-F5344CB8AC3E}">
        <p14:creationId xmlns:p14="http://schemas.microsoft.com/office/powerpoint/2010/main" val="1503698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Need for Virtual Machines</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pPr marL="107950" indent="0" eaLnBrk="1">
              <a:buClr>
                <a:srgbClr val="000080"/>
              </a:buClr>
              <a:buSzPct val="45000"/>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b="1" dirty="0"/>
              <a:t>The Issue</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a:t>Deployment of server applications is getting complicated since software can have many types of requirements.</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endParaRPr lang="en-US" altLang="x-none" sz="1800" dirty="0"/>
          </a:p>
          <a:p>
            <a:pPr marL="107950" indent="0" eaLnBrk="1">
              <a:buClr>
                <a:srgbClr val="000080"/>
              </a:buClr>
              <a:buSzPct val="45000"/>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b="1" dirty="0"/>
              <a:t>The Solution</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a:t>Run each individual application on a separate virtual machine.</a:t>
            </a:r>
          </a:p>
          <a:p>
            <a:pPr marL="431800" indent="-323850" eaLnBrk="1">
              <a:buClr>
                <a:srgbClr val="000080"/>
              </a:buClr>
              <a:buSzPct val="45000"/>
              <a:buFont typeface="Wingdings" charset="2"/>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endParaRPr lang="en-US" altLang="x-none" sz="1800" b="1" i="1" dirty="0"/>
          </a:p>
          <a:p>
            <a:pPr marL="431800" indent="-323850" eaLnBrk="1">
              <a:buClr>
                <a:srgbClr val="000080"/>
              </a:buClr>
              <a:buSzPct val="45000"/>
              <a:buFont typeface="Wingdings" charset="2"/>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b="1" i="1" dirty="0"/>
              <a:t>Virtualization</a:t>
            </a:r>
          </a:p>
          <a:p>
            <a:pPr marL="431800" indent="-323850" eaLnBrk="1">
              <a:buClr>
                <a:srgbClr val="000080"/>
              </a:buClr>
              <a:buSzPct val="45000"/>
              <a:buFont typeface="Wingdings" charset="2"/>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600" dirty="0"/>
              <a:t>Offers a hardware abstraction layer that can adjust to the specific CPU, memory, storage and network needs of applications on a per server basis.</a:t>
            </a:r>
            <a:r>
              <a:rPr lang="en-US" altLang="x-none" sz="1800" dirty="0"/>
              <a:t> </a:t>
            </a:r>
          </a:p>
          <a:p>
            <a:pPr eaLnBrk="1" hangingPunct="1"/>
            <a:endParaRPr lang="en-US" altLang="en-US" sz="1800" dirty="0">
              <a:ea typeface="MS PGothic" charset="-128"/>
              <a:cs typeface="MS PGothic"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3</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17150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Amazon API Gateway Call Flow</a:t>
            </a:r>
            <a:endParaRPr lang="en-US" sz="3200" b="1" dirty="0">
              <a:latin typeface="+mn-lt"/>
              <a:cs typeface="ＭＳ Ｐゴシック"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30</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pic>
        <p:nvPicPr>
          <p:cNvPr id="8"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6796" y="1257300"/>
            <a:ext cx="5842807" cy="4191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pic>
        <p:nvPicPr>
          <p:cNvPr id="9"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6796" y="1371600"/>
            <a:ext cx="5842807" cy="4191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extLst>
      <p:ext uri="{BB962C8B-B14F-4D97-AF65-F5344CB8AC3E}">
        <p14:creationId xmlns:p14="http://schemas.microsoft.com/office/powerpoint/2010/main" val="11423931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Amazon API Gateway Request Processing Workflow</a:t>
            </a:r>
            <a:endParaRPr lang="en-US" sz="3200" b="1" dirty="0">
              <a:latin typeface="+mn-lt"/>
              <a:cs typeface="ＭＳ Ｐゴシック"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31</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6073" y="1888537"/>
            <a:ext cx="7010400" cy="3461926"/>
          </a:xfrm>
          <a:prstGeom prst="rect">
            <a:avLst/>
          </a:prstGeom>
        </p:spPr>
      </p:pic>
    </p:spTree>
    <p:extLst>
      <p:ext uri="{BB962C8B-B14F-4D97-AF65-F5344CB8AC3E}">
        <p14:creationId xmlns:p14="http://schemas.microsoft.com/office/powerpoint/2010/main" val="15880269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AWS Lambda Supported Event Sources</a:t>
            </a:r>
            <a:endParaRPr lang="en-US" sz="3200" b="1" dirty="0">
              <a:latin typeface="+mn-lt"/>
              <a:cs typeface="ＭＳ Ｐゴシック"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32</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
        <p:nvSpPr>
          <p:cNvPr id="8" name="Content Placeholder 2"/>
          <p:cNvSpPr>
            <a:spLocks noGrp="1"/>
          </p:cNvSpPr>
          <p:nvPr>
            <p:ph idx="1"/>
          </p:nvPr>
        </p:nvSpPr>
        <p:spPr>
          <a:xfrm>
            <a:off x="647700" y="1371600"/>
            <a:ext cx="7772400" cy="4114800"/>
          </a:xfrm>
        </p:spPr>
        <p:txBody>
          <a:bodyPr/>
          <a:lstStyle/>
          <a:p>
            <a:r>
              <a:rPr lang="en-US" altLang="x-none" sz="1600" dirty="0"/>
              <a:t>Amazon S3</a:t>
            </a:r>
          </a:p>
          <a:p>
            <a:r>
              <a:rPr lang="en-US" altLang="x-none" sz="1600" dirty="0"/>
              <a:t>Amazon </a:t>
            </a:r>
            <a:r>
              <a:rPr lang="en-US" altLang="x-none" sz="1600" dirty="0" err="1"/>
              <a:t>DynamoDB</a:t>
            </a:r>
            <a:endParaRPr lang="en-US" altLang="x-none" sz="1600" dirty="0"/>
          </a:p>
          <a:p>
            <a:r>
              <a:rPr lang="en-US" altLang="x-none" sz="1600" dirty="0"/>
              <a:t>Amazon Kinesis Streams</a:t>
            </a:r>
          </a:p>
          <a:p>
            <a:r>
              <a:rPr lang="en-US" altLang="x-none" sz="1600" dirty="0"/>
              <a:t>Amazon Simple Notification Service</a:t>
            </a:r>
          </a:p>
          <a:p>
            <a:r>
              <a:rPr lang="en-US" altLang="x-none" sz="1600" dirty="0"/>
              <a:t>Amazon Simple Email Service</a:t>
            </a:r>
          </a:p>
          <a:p>
            <a:r>
              <a:rPr lang="en-US" altLang="x-none" sz="1600" dirty="0"/>
              <a:t>Amazon </a:t>
            </a:r>
            <a:r>
              <a:rPr lang="en-US" altLang="x-none" sz="1600" dirty="0" err="1"/>
              <a:t>Cognito</a:t>
            </a:r>
            <a:endParaRPr lang="en-US" altLang="x-none" sz="1600" dirty="0"/>
          </a:p>
          <a:p>
            <a:r>
              <a:rPr lang="en-US" altLang="x-none" sz="1600" dirty="0"/>
              <a:t>AWS </a:t>
            </a:r>
            <a:r>
              <a:rPr lang="en-US" altLang="x-none" sz="1600" dirty="0" err="1"/>
              <a:t>CloudFormation</a:t>
            </a:r>
            <a:endParaRPr lang="en-US" altLang="x-none" sz="1600" dirty="0"/>
          </a:p>
          <a:p>
            <a:r>
              <a:rPr lang="en-US" altLang="x-none" sz="1600" dirty="0"/>
              <a:t>Amazon </a:t>
            </a:r>
            <a:r>
              <a:rPr lang="en-US" altLang="x-none" sz="1600" dirty="0" err="1"/>
              <a:t>CloudWatch</a:t>
            </a:r>
            <a:r>
              <a:rPr lang="en-US" altLang="x-none" sz="1600" dirty="0"/>
              <a:t> Logs</a:t>
            </a:r>
          </a:p>
          <a:p>
            <a:r>
              <a:rPr lang="en-US" altLang="x-none" sz="1600" dirty="0"/>
              <a:t>Amazon </a:t>
            </a:r>
            <a:r>
              <a:rPr lang="en-US" altLang="x-none" sz="1600" dirty="0" err="1"/>
              <a:t>CloudWatch</a:t>
            </a:r>
            <a:r>
              <a:rPr lang="en-US" altLang="x-none" sz="1600" dirty="0"/>
              <a:t> Events</a:t>
            </a:r>
          </a:p>
          <a:p>
            <a:r>
              <a:rPr lang="en-US" altLang="x-none" sz="1600" dirty="0"/>
              <a:t>AWS </a:t>
            </a:r>
            <a:r>
              <a:rPr lang="en-US" altLang="x-none" sz="1600" dirty="0" err="1"/>
              <a:t>CodeCommit</a:t>
            </a:r>
            <a:endParaRPr lang="en-US" altLang="x-none" sz="1600" dirty="0"/>
          </a:p>
          <a:p>
            <a:r>
              <a:rPr lang="en-US" altLang="x-none" sz="1600" dirty="0"/>
              <a:t>Scheduled Events (powered by Amazon </a:t>
            </a:r>
            <a:r>
              <a:rPr lang="en-US" altLang="x-none" sz="1600" dirty="0" err="1"/>
              <a:t>CloudWatch</a:t>
            </a:r>
            <a:r>
              <a:rPr lang="en-US" altLang="x-none" sz="1600" dirty="0"/>
              <a:t> Events)’</a:t>
            </a:r>
          </a:p>
          <a:p>
            <a:r>
              <a:rPr lang="en-US" altLang="x-none" sz="1600" dirty="0"/>
              <a:t>AWS </a:t>
            </a:r>
            <a:r>
              <a:rPr lang="en-US" altLang="x-none" sz="1600" dirty="0" err="1"/>
              <a:t>Config</a:t>
            </a:r>
            <a:endParaRPr lang="en-US" altLang="x-none" sz="1600" dirty="0"/>
          </a:p>
          <a:p>
            <a:r>
              <a:rPr lang="en-US" altLang="x-none" sz="1600" dirty="0"/>
              <a:t>Amazon Echo</a:t>
            </a:r>
          </a:p>
          <a:p>
            <a:r>
              <a:rPr lang="en-US" altLang="x-none" sz="1600" dirty="0"/>
              <a:t>Amazon Lex</a:t>
            </a:r>
          </a:p>
          <a:p>
            <a:r>
              <a:rPr lang="en-US" altLang="x-none" sz="1600" dirty="0"/>
              <a:t>Amazon API Gateway</a:t>
            </a:r>
          </a:p>
          <a:p>
            <a:pPr marL="0" indent="0">
              <a:buNone/>
            </a:pPr>
            <a:r>
              <a:rPr lang="en-US" altLang="x-none" sz="1600" dirty="0"/>
              <a:t>See: http://</a:t>
            </a:r>
            <a:r>
              <a:rPr lang="en-US" altLang="x-none" sz="1600" dirty="0" err="1"/>
              <a:t>docs.aws.amazon.com</a:t>
            </a:r>
            <a:r>
              <a:rPr lang="en-US" altLang="x-none" sz="1600" dirty="0"/>
              <a:t>/lambda/latest/dg/invoking-lambda-</a:t>
            </a:r>
            <a:r>
              <a:rPr lang="en-US" altLang="x-none" sz="1600" dirty="0" err="1"/>
              <a:t>function.html</a:t>
            </a:r>
            <a:endParaRPr lang="en-US" altLang="x-none" sz="1600" dirty="0"/>
          </a:p>
        </p:txBody>
      </p:sp>
    </p:spTree>
    <p:extLst>
      <p:ext uri="{BB962C8B-B14F-4D97-AF65-F5344CB8AC3E}">
        <p14:creationId xmlns:p14="http://schemas.microsoft.com/office/powerpoint/2010/main" val="3663278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Create a Simple </a:t>
            </a:r>
            <a:r>
              <a:rPr lang="en-US" altLang="en-US" sz="3200" b="1" dirty="0" err="1">
                <a:ea typeface="MS PGothic" charset="-128"/>
              </a:rPr>
              <a:t>Microservice</a:t>
            </a:r>
            <a:r>
              <a:rPr lang="en-US" altLang="en-US" sz="3200" b="1" dirty="0">
                <a:ea typeface="MS PGothic" charset="-128"/>
              </a:rPr>
              <a:t> using Lambda and API Gateway</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33</a:t>
            </a:fld>
            <a:endParaRPr lang="en-US" altLang="en-US" sz="1050"/>
          </a:p>
        </p:txBody>
      </p:sp>
      <p:sp>
        <p:nvSpPr>
          <p:cNvPr id="15" name="TextBox 14"/>
          <p:cNvSpPr txBox="1"/>
          <p:nvPr/>
        </p:nvSpPr>
        <p:spPr>
          <a:xfrm>
            <a:off x="533401" y="2034540"/>
            <a:ext cx="8077199" cy="2246769"/>
          </a:xfrm>
          <a:prstGeom prst="rect">
            <a:avLst/>
          </a:prstGeom>
          <a:noFill/>
        </p:spPr>
        <p:txBody>
          <a:bodyPr wrap="square" rtlCol="0">
            <a:spAutoFit/>
          </a:bodyPr>
          <a:lstStyle/>
          <a:p>
            <a:r>
              <a:rPr lang="en-US" sz="1400" dirty="0"/>
              <a:t>In this exercise you will use the Lambda console to create a Lambda function (</a:t>
            </a:r>
            <a:r>
              <a:rPr lang="en-US" sz="1400" dirty="0" err="1"/>
              <a:t>MyLambdaMicroservice</a:t>
            </a:r>
            <a:r>
              <a:rPr lang="en-US" sz="1400" dirty="0"/>
              <a:t>), and an Amazon API Gateway endpoint to trigger that function. You will be able to call the endpoint with any method (GET, POST, PATCH, etc.) to trigger your Lambda function. When the endpoint is called, the entire request will be passed through to your Lambda function. Your function action will depend on the method you call your endpoint with:</a:t>
            </a:r>
          </a:p>
          <a:p>
            <a:endParaRPr lang="en-US" sz="1400" i="1" dirty="0"/>
          </a:p>
          <a:p>
            <a:pPr marL="285750" indent="-285750">
              <a:buFont typeface="Arial" charset="0"/>
              <a:buChar char="•"/>
            </a:pPr>
            <a:r>
              <a:rPr lang="en-US" sz="1400" dirty="0"/>
              <a:t>DELETE: delete an item from a </a:t>
            </a:r>
            <a:r>
              <a:rPr lang="en-US" sz="1400" dirty="0" err="1"/>
              <a:t>DynamoDB</a:t>
            </a:r>
            <a:r>
              <a:rPr lang="en-US" sz="1400" dirty="0"/>
              <a:t> table    </a:t>
            </a:r>
          </a:p>
          <a:p>
            <a:pPr marL="285750" indent="-285750">
              <a:buFont typeface="Arial" charset="0"/>
              <a:buChar char="•"/>
            </a:pPr>
            <a:r>
              <a:rPr lang="en-US" sz="1400" dirty="0"/>
              <a:t>GET: scan table and return all items    </a:t>
            </a:r>
          </a:p>
          <a:p>
            <a:pPr marL="285750" indent="-285750">
              <a:buFont typeface="Arial" charset="0"/>
              <a:buChar char="•"/>
            </a:pPr>
            <a:r>
              <a:rPr lang="en-US" sz="1400" dirty="0"/>
              <a:t>POST: Create an item    </a:t>
            </a:r>
          </a:p>
          <a:p>
            <a:pPr marL="285750" indent="-285750">
              <a:buFont typeface="Arial" charset="0"/>
              <a:buChar char="•"/>
            </a:pPr>
            <a:r>
              <a:rPr lang="en-US" sz="1400" dirty="0"/>
              <a:t>PUT: Update an item</a:t>
            </a:r>
          </a:p>
        </p:txBody>
      </p:sp>
    </p:spTree>
    <p:extLst>
      <p:ext uri="{BB962C8B-B14F-4D97-AF65-F5344CB8AC3E}">
        <p14:creationId xmlns:p14="http://schemas.microsoft.com/office/powerpoint/2010/main" val="14503913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34</a:t>
            </a:fld>
            <a:endParaRPr lang="en-US" altLang="en-US" sz="1050"/>
          </a:p>
        </p:txBody>
      </p:sp>
      <p:sp>
        <p:nvSpPr>
          <p:cNvPr id="12" name="TextBox 11"/>
          <p:cNvSpPr txBox="1"/>
          <p:nvPr/>
        </p:nvSpPr>
        <p:spPr>
          <a:xfrm>
            <a:off x="5562599" y="2057400"/>
            <a:ext cx="2769319" cy="2246769"/>
          </a:xfrm>
          <a:prstGeom prst="rect">
            <a:avLst/>
          </a:prstGeom>
          <a:noFill/>
        </p:spPr>
        <p:txBody>
          <a:bodyPr wrap="square" rtlCol="0">
            <a:spAutoFit/>
          </a:bodyPr>
          <a:lstStyle/>
          <a:p>
            <a:r>
              <a:rPr lang="en-US" sz="1400" dirty="0"/>
              <a:t>Follow the steps in this section to create a new Lambda function and an API Gateway endpoint to trigger it:    </a:t>
            </a:r>
          </a:p>
          <a:p>
            <a:endParaRPr lang="en-US" sz="1400" dirty="0"/>
          </a:p>
          <a:p>
            <a:pPr marL="342900" indent="-342900">
              <a:buFont typeface="+mj-lt"/>
              <a:buAutoNum type="arabicPeriod"/>
            </a:pPr>
            <a:r>
              <a:rPr lang="en-US" sz="1400" dirty="0"/>
              <a:t>Sign in to the AWS Management Console and open the AWS </a:t>
            </a:r>
            <a:r>
              <a:rPr lang="en-US" sz="1400" b="1" dirty="0"/>
              <a:t>Lambda</a:t>
            </a:r>
            <a:r>
              <a:rPr lang="en-US" sz="1400" dirty="0"/>
              <a:t> </a:t>
            </a:r>
            <a:r>
              <a:rPr lang="en-US" sz="1400" b="1" dirty="0"/>
              <a:t>Management Console </a:t>
            </a:r>
            <a:r>
              <a:rPr lang="en-US" sz="1400" dirty="0"/>
              <a:t>under </a:t>
            </a:r>
            <a:r>
              <a:rPr lang="en-US" sz="1400" b="1" dirty="0"/>
              <a:t>Compute</a:t>
            </a:r>
            <a:r>
              <a:rPr lang="en-US" sz="1400" dirty="0"/>
              <a:t> </a:t>
            </a:r>
            <a:r>
              <a:rPr lang="en-US" sz="1400" b="1" dirty="0"/>
              <a:t>Lambda</a:t>
            </a:r>
            <a:r>
              <a:rPr lang="en-US" sz="1400" dirty="0"/>
              <a:t>.    </a:t>
            </a:r>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524000"/>
            <a:ext cx="4673402" cy="3998721"/>
          </a:xfrm>
          <a:prstGeom prst="rect">
            <a:avLst/>
          </a:prstGeom>
        </p:spPr>
      </p:pic>
    </p:spTree>
    <p:extLst>
      <p:ext uri="{BB962C8B-B14F-4D97-AF65-F5344CB8AC3E}">
        <p14:creationId xmlns:p14="http://schemas.microsoft.com/office/powerpoint/2010/main" val="133247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35</a:t>
            </a:fld>
            <a:endParaRPr lang="en-US" altLang="en-US" sz="1050"/>
          </a:p>
        </p:txBody>
      </p:sp>
      <p:sp>
        <p:nvSpPr>
          <p:cNvPr id="12" name="TextBox 11"/>
          <p:cNvSpPr txBox="1"/>
          <p:nvPr/>
        </p:nvSpPr>
        <p:spPr>
          <a:xfrm>
            <a:off x="5562599" y="2057400"/>
            <a:ext cx="2769319" cy="307777"/>
          </a:xfrm>
          <a:prstGeom prst="rect">
            <a:avLst/>
          </a:prstGeom>
          <a:noFill/>
        </p:spPr>
        <p:txBody>
          <a:bodyPr wrap="square" rtlCol="0">
            <a:spAutoFit/>
          </a:bodyPr>
          <a:lstStyle/>
          <a:p>
            <a:pPr marL="342900" indent="-342900">
              <a:buFont typeface="+mj-lt"/>
              <a:buAutoNum type="arabicPeriod" startAt="2"/>
            </a:pPr>
            <a:r>
              <a:rPr lang="en-US" sz="1400" dirty="0"/>
              <a:t>Choose </a:t>
            </a:r>
            <a:r>
              <a:rPr lang="en-US" sz="1400" b="1" dirty="0"/>
              <a:t>Create function</a:t>
            </a:r>
            <a:r>
              <a:rPr lang="en-US" sz="1400" dirty="0"/>
              <a: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65" y="1371600"/>
            <a:ext cx="4842234" cy="5080136"/>
          </a:xfrm>
          <a:prstGeom prst="rect">
            <a:avLst/>
          </a:prstGeom>
        </p:spPr>
      </p:pic>
    </p:spTree>
    <p:extLst>
      <p:ext uri="{BB962C8B-B14F-4D97-AF65-F5344CB8AC3E}">
        <p14:creationId xmlns:p14="http://schemas.microsoft.com/office/powerpoint/2010/main" val="7662837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36</a:t>
            </a:fld>
            <a:endParaRPr lang="en-US" altLang="en-US" sz="1050"/>
          </a:p>
        </p:txBody>
      </p:sp>
      <p:sp>
        <p:nvSpPr>
          <p:cNvPr id="12" name="TextBox 11"/>
          <p:cNvSpPr txBox="1"/>
          <p:nvPr/>
        </p:nvSpPr>
        <p:spPr>
          <a:xfrm>
            <a:off x="5562599" y="2057400"/>
            <a:ext cx="2769319" cy="1600438"/>
          </a:xfrm>
          <a:prstGeom prst="rect">
            <a:avLst/>
          </a:prstGeom>
          <a:noFill/>
        </p:spPr>
        <p:txBody>
          <a:bodyPr wrap="square" rtlCol="0">
            <a:spAutoFit/>
          </a:bodyPr>
          <a:lstStyle/>
          <a:p>
            <a:pPr marL="342900" indent="-342900">
              <a:buFont typeface="+mj-lt"/>
              <a:buAutoNum type="arabicPeriod" startAt="3"/>
            </a:pPr>
            <a:r>
              <a:rPr lang="en-US" sz="1400" dirty="0"/>
              <a:t>3. On the </a:t>
            </a:r>
            <a:r>
              <a:rPr lang="en-US" sz="1400" b="1" dirty="0"/>
              <a:t>Blueprints </a:t>
            </a:r>
            <a:r>
              <a:rPr lang="en-US" sz="1400" dirty="0"/>
              <a:t>page, choose the </a:t>
            </a:r>
            <a:r>
              <a:rPr lang="en-US" sz="1400" b="1" dirty="0" err="1"/>
              <a:t>microservice</a:t>
            </a:r>
            <a:r>
              <a:rPr lang="en-US" sz="1400" b="1" dirty="0"/>
              <a:t>-http-endpoint</a:t>
            </a:r>
            <a:r>
              <a:rPr lang="en-US" sz="1400" dirty="0"/>
              <a:t> blueprint. You can use the Filter to find it. Just type “micro”. Click the </a:t>
            </a:r>
            <a:r>
              <a:rPr lang="en-US" sz="1400" b="1" dirty="0" err="1"/>
              <a:t>microservice</a:t>
            </a:r>
            <a:r>
              <a:rPr lang="en-US" sz="1400" b="1" dirty="0"/>
              <a:t>-http-endpoint </a:t>
            </a:r>
            <a:r>
              <a:rPr lang="en-US" sz="1400" dirty="0"/>
              <a:t>hyperlink.</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757313"/>
            <a:ext cx="5436156" cy="4495800"/>
          </a:xfrm>
          <a:prstGeom prst="rect">
            <a:avLst/>
          </a:prstGeom>
        </p:spPr>
      </p:pic>
    </p:spTree>
    <p:extLst>
      <p:ext uri="{BB962C8B-B14F-4D97-AF65-F5344CB8AC3E}">
        <p14:creationId xmlns:p14="http://schemas.microsoft.com/office/powerpoint/2010/main" val="7047790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37</a:t>
            </a:fld>
            <a:endParaRPr lang="en-US" altLang="en-US" sz="1050"/>
          </a:p>
        </p:txBody>
      </p:sp>
      <p:sp>
        <p:nvSpPr>
          <p:cNvPr id="12" name="TextBox 11"/>
          <p:cNvSpPr txBox="1"/>
          <p:nvPr/>
        </p:nvSpPr>
        <p:spPr>
          <a:xfrm>
            <a:off x="4925007" y="1600200"/>
            <a:ext cx="3733799" cy="3970318"/>
          </a:xfrm>
          <a:prstGeom prst="rect">
            <a:avLst/>
          </a:prstGeom>
          <a:noFill/>
        </p:spPr>
        <p:txBody>
          <a:bodyPr wrap="square" rtlCol="0">
            <a:spAutoFit/>
          </a:bodyPr>
          <a:lstStyle/>
          <a:p>
            <a:pPr marL="342900" indent="-342900">
              <a:buFont typeface="+mj-lt"/>
              <a:buAutoNum type="arabicPeriod" startAt="7"/>
            </a:pPr>
            <a:endParaRPr lang="en-US" sz="1400" dirty="0"/>
          </a:p>
          <a:p>
            <a:pPr marL="342900" indent="-342900">
              <a:buFont typeface="+mj-lt"/>
              <a:buAutoNum type="arabicPeriod" startAt="4"/>
            </a:pPr>
            <a:r>
              <a:rPr lang="en-US" sz="1400" dirty="0"/>
              <a:t>In the </a:t>
            </a:r>
            <a:r>
              <a:rPr lang="en-US" sz="1400" b="1" dirty="0"/>
              <a:t>Basic information </a:t>
            </a:r>
            <a:r>
              <a:rPr lang="en-US" sz="1400" dirty="0"/>
              <a:t>section, do the following:</a:t>
            </a:r>
          </a:p>
          <a:p>
            <a:pPr marL="800100" lvl="1" indent="-342900">
              <a:buFont typeface="+mj-lt"/>
              <a:buAutoNum type="alphaLcParenR"/>
            </a:pPr>
            <a:r>
              <a:rPr lang="en-US" sz="1400" dirty="0"/>
              <a:t>Enter the function name </a:t>
            </a:r>
            <a:r>
              <a:rPr lang="en-US" sz="1400" dirty="0" err="1"/>
              <a:t>MyLambdaMicroservice</a:t>
            </a:r>
            <a:r>
              <a:rPr lang="en-US" sz="1400" dirty="0"/>
              <a:t> in </a:t>
            </a:r>
            <a:r>
              <a:rPr lang="en-US" sz="1400" b="1" dirty="0"/>
              <a:t>Name</a:t>
            </a:r>
            <a:r>
              <a:rPr lang="en-US" sz="1400" dirty="0"/>
              <a:t>. </a:t>
            </a:r>
          </a:p>
          <a:p>
            <a:pPr marL="800100" lvl="1" indent="-342900">
              <a:buFont typeface="+mj-lt"/>
              <a:buAutoNum type="alphaLcParenR"/>
            </a:pPr>
            <a:r>
              <a:rPr lang="en-US" sz="1400" dirty="0"/>
              <a:t>In </a:t>
            </a:r>
            <a:r>
              <a:rPr lang="en-US" sz="1400" b="1" dirty="0"/>
              <a:t>Role name</a:t>
            </a:r>
            <a:r>
              <a:rPr lang="en-US" sz="1400" dirty="0"/>
              <a:t>, enter a role name for the new role that will be created, like </a:t>
            </a:r>
            <a:r>
              <a:rPr lang="en-US" sz="1400" dirty="0" err="1"/>
              <a:t>myLambdaRoleName</a:t>
            </a:r>
            <a:r>
              <a:rPr lang="en-US" sz="1400" dirty="0"/>
              <a:t>. </a:t>
            </a:r>
          </a:p>
          <a:p>
            <a:pPr marL="342900" indent="-342900">
              <a:buFont typeface="+mj-lt"/>
              <a:buAutoNum type="arabicPeriod" startAt="4"/>
            </a:pPr>
            <a:endParaRPr lang="en-US" sz="1400" dirty="0"/>
          </a:p>
          <a:p>
            <a:pPr marL="342900" indent="-342900">
              <a:buFont typeface="+mj-lt"/>
              <a:buAutoNum type="arabicPeriod" startAt="4"/>
            </a:pPr>
            <a:r>
              <a:rPr lang="en-US" sz="1400" dirty="0"/>
              <a:t>The </a:t>
            </a:r>
            <a:r>
              <a:rPr lang="en-US" sz="1400" b="1" dirty="0" err="1"/>
              <a:t>api</a:t>
            </a:r>
            <a:r>
              <a:rPr lang="en-US" sz="1400" b="1" dirty="0"/>
              <a:t>-gateway </a:t>
            </a:r>
            <a:r>
              <a:rPr lang="en-US" sz="1400" dirty="0"/>
              <a:t>section will be populated with an API Gateway trigger. The default API name that will be created is </a:t>
            </a:r>
            <a:r>
              <a:rPr lang="en-US" sz="1400" dirty="0" err="1">
                <a:latin typeface="Courier New" charset="0"/>
                <a:ea typeface="Courier New" charset="0"/>
                <a:cs typeface="Courier New" charset="0"/>
              </a:rPr>
              <a:t>LambdaMicroservice</a:t>
            </a:r>
            <a:r>
              <a:rPr lang="en-US" sz="1400" dirty="0"/>
              <a:t> (You can change this name via the </a:t>
            </a:r>
            <a:r>
              <a:rPr lang="en-US" sz="1400" b="1" dirty="0"/>
              <a:t>API Name field </a:t>
            </a:r>
            <a:r>
              <a:rPr lang="en-US" sz="1400" dirty="0"/>
              <a:t>if you wish). </a:t>
            </a:r>
          </a:p>
          <a:p>
            <a:pPr marL="342900" indent="-342900">
              <a:buFont typeface="+mj-lt"/>
              <a:buAutoNum type="arabicPeriod" startAt="4"/>
            </a:pPr>
            <a:r>
              <a:rPr lang="en-US" sz="1400" dirty="0"/>
              <a:t>In the</a:t>
            </a:r>
            <a:r>
              <a:rPr lang="en-US" sz="1400" b="1" dirty="0"/>
              <a:t> Deployment stage s</a:t>
            </a:r>
            <a:r>
              <a:rPr lang="en-US" sz="1400" dirty="0"/>
              <a:t>elect </a:t>
            </a:r>
            <a:r>
              <a:rPr lang="en-US" sz="1400" b="1" dirty="0"/>
              <a:t>prod</a:t>
            </a:r>
            <a:r>
              <a:rPr lang="en-US" sz="1400" dirty="0"/>
              <a:t>. In the </a:t>
            </a:r>
            <a:r>
              <a:rPr lang="en-US" sz="1400" b="1" dirty="0"/>
              <a:t>Security</a:t>
            </a:r>
            <a:r>
              <a:rPr lang="en-US" sz="1400" dirty="0"/>
              <a:t> field, select </a:t>
            </a:r>
            <a:r>
              <a:rPr lang="en-US" sz="1400" b="1" dirty="0"/>
              <a:t>Open</a:t>
            </a:r>
            <a:r>
              <a:rPr lang="en-US" sz="1400" dirty="0"/>
              <a:t>, as we will be creating a publicly available REST API.</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153" y="1409700"/>
            <a:ext cx="4435625" cy="5181600"/>
          </a:xfrm>
          <a:prstGeom prst="rect">
            <a:avLst/>
          </a:prstGeom>
        </p:spPr>
      </p:pic>
    </p:spTree>
    <p:extLst>
      <p:ext uri="{BB962C8B-B14F-4D97-AF65-F5344CB8AC3E}">
        <p14:creationId xmlns:p14="http://schemas.microsoft.com/office/powerpoint/2010/main" val="20295463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38</a:t>
            </a:fld>
            <a:endParaRPr lang="en-US" altLang="en-US" sz="1050"/>
          </a:p>
        </p:txBody>
      </p:sp>
      <p:sp>
        <p:nvSpPr>
          <p:cNvPr id="12" name="TextBox 11"/>
          <p:cNvSpPr txBox="1"/>
          <p:nvPr/>
        </p:nvSpPr>
        <p:spPr>
          <a:xfrm>
            <a:off x="5257801" y="2057400"/>
            <a:ext cx="3352800" cy="3724096"/>
          </a:xfrm>
          <a:prstGeom prst="rect">
            <a:avLst/>
          </a:prstGeom>
          <a:noFill/>
        </p:spPr>
        <p:txBody>
          <a:bodyPr wrap="square" rtlCol="0">
            <a:spAutoFit/>
          </a:bodyPr>
          <a:lstStyle/>
          <a:p>
            <a:pPr marL="342900" indent="-342900">
              <a:buFont typeface="+mj-lt"/>
              <a:buAutoNum type="arabicPeriod" startAt="7"/>
            </a:pPr>
            <a:r>
              <a:rPr lang="en-US" sz="1400" dirty="0"/>
              <a:t>On the </a:t>
            </a:r>
            <a:r>
              <a:rPr lang="en-US" sz="1400" b="1" dirty="0"/>
              <a:t>Lambda function code </a:t>
            </a:r>
            <a:r>
              <a:rPr lang="en-US" sz="1400" dirty="0"/>
              <a:t>section, do the following:  </a:t>
            </a:r>
          </a:p>
          <a:p>
            <a:pPr marL="800100" lvl="1" indent="-342900">
              <a:buFont typeface="+mj-lt"/>
              <a:buAutoNum type="alphaLcParenR"/>
            </a:pPr>
            <a:r>
              <a:rPr lang="en-US" sz="1400" dirty="0"/>
              <a:t>Review the preconfigured Lambda function configuration information, including:  </a:t>
            </a:r>
          </a:p>
          <a:p>
            <a:pPr marL="1257300" lvl="2" indent="-342900">
              <a:buFont typeface="Arial" charset="0"/>
              <a:buChar char="•"/>
            </a:pPr>
            <a:r>
              <a:rPr lang="en-US" sz="1400" b="1" dirty="0"/>
              <a:t>Runtime</a:t>
            </a:r>
            <a:r>
              <a:rPr lang="en-US" sz="1400" dirty="0"/>
              <a:t> is </a:t>
            </a:r>
            <a:r>
              <a:rPr lang="en-US" sz="1200" dirty="0" err="1">
                <a:latin typeface="Courier New" charset="0"/>
                <a:ea typeface="Courier New" charset="0"/>
                <a:cs typeface="Courier New" charset="0"/>
              </a:rPr>
              <a:t>Node.js</a:t>
            </a:r>
            <a:r>
              <a:rPr lang="en-US" sz="1200" dirty="0">
                <a:latin typeface="Courier New" charset="0"/>
                <a:ea typeface="Courier New" charset="0"/>
                <a:cs typeface="Courier New" charset="0"/>
              </a:rPr>
              <a:t> 6.10   </a:t>
            </a:r>
          </a:p>
          <a:p>
            <a:pPr marL="1257300" lvl="2" indent="-342900">
              <a:buFont typeface="Arial" charset="0"/>
              <a:buChar char="•"/>
            </a:pPr>
            <a:r>
              <a:rPr lang="en-US" sz="1400" dirty="0"/>
              <a:t>Code authored in JavaScript is provided. The code performs </a:t>
            </a:r>
            <a:r>
              <a:rPr lang="en-US" sz="1400" dirty="0" err="1"/>
              <a:t>DynamoDB</a:t>
            </a:r>
            <a:r>
              <a:rPr lang="en-US" sz="1400" dirty="0"/>
              <a:t> operations based on the method called and payload provided.</a:t>
            </a:r>
          </a:p>
          <a:p>
            <a:pPr marL="342900" indent="-342900">
              <a:buFont typeface="Arial" charset="0"/>
              <a:buChar char="•"/>
            </a:pPr>
            <a:endParaRPr lang="en-US" sz="1400" dirty="0"/>
          </a:p>
          <a:p>
            <a:pPr marL="342900" indent="-342900">
              <a:buFont typeface="+mj-lt"/>
              <a:buAutoNum type="arabicPeriod" startAt="8"/>
            </a:pPr>
            <a:r>
              <a:rPr lang="en-US" sz="1400" dirty="0"/>
              <a:t>Chose </a:t>
            </a:r>
            <a:r>
              <a:rPr lang="en-US" sz="1400" b="1" dirty="0"/>
              <a:t>Create function</a:t>
            </a:r>
            <a:r>
              <a:rPr lang="en-US" sz="1400" dirty="0"/>
              <a:t>.</a:t>
            </a:r>
          </a:p>
          <a:p>
            <a:pPr marL="342900" indent="-342900">
              <a:buFont typeface="+mj-lt"/>
              <a:buAutoNum type="arabicPeriod" startAt="4"/>
            </a:pPr>
            <a:endParaRPr lang="en-US" sz="14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4046" y="1359816"/>
            <a:ext cx="4143107" cy="5105400"/>
          </a:xfrm>
          <a:prstGeom prst="rect">
            <a:avLst/>
          </a:prstGeom>
        </p:spPr>
      </p:pic>
    </p:spTree>
    <p:extLst>
      <p:ext uri="{BB962C8B-B14F-4D97-AF65-F5344CB8AC3E}">
        <p14:creationId xmlns:p14="http://schemas.microsoft.com/office/powerpoint/2010/main" val="7499646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39</a:t>
            </a:fld>
            <a:endParaRPr lang="en-US" altLang="en-US" sz="1050"/>
          </a:p>
        </p:txBody>
      </p:sp>
      <p:sp>
        <p:nvSpPr>
          <p:cNvPr id="12" name="TextBox 11"/>
          <p:cNvSpPr txBox="1"/>
          <p:nvPr/>
        </p:nvSpPr>
        <p:spPr>
          <a:xfrm>
            <a:off x="5779519" y="1600200"/>
            <a:ext cx="2867606" cy="1785104"/>
          </a:xfrm>
          <a:prstGeom prst="rect">
            <a:avLst/>
          </a:prstGeom>
          <a:noFill/>
        </p:spPr>
        <p:txBody>
          <a:bodyPr wrap="square" rtlCol="0">
            <a:spAutoFit/>
          </a:bodyPr>
          <a:lstStyle/>
          <a:p>
            <a:pPr marL="342900" indent="-342900">
              <a:buFont typeface="+mj-lt"/>
              <a:buAutoNum type="arabicPeriod" startAt="9"/>
            </a:pPr>
            <a:r>
              <a:rPr lang="en-US" sz="1400" dirty="0"/>
              <a:t>The “Congratulations!” page is displayed, showing the </a:t>
            </a:r>
            <a:r>
              <a:rPr lang="en-US" sz="1400" b="1" dirty="0"/>
              <a:t>Designer</a:t>
            </a:r>
            <a:r>
              <a:rPr lang="en-US" sz="1400" dirty="0"/>
              <a:t> tab. Notice </a:t>
            </a:r>
            <a:r>
              <a:rPr lang="en-US" sz="1400" b="1" dirty="0"/>
              <a:t>Function Code </a:t>
            </a:r>
            <a:r>
              <a:rPr lang="en-US" sz="1400" dirty="0"/>
              <a:t>&gt; </a:t>
            </a:r>
            <a:r>
              <a:rPr lang="en-US" sz="1400" b="1" dirty="0"/>
              <a:t>Handler</a:t>
            </a:r>
            <a:r>
              <a:rPr lang="en-US" sz="1400" dirty="0"/>
              <a:t> shows </a:t>
            </a:r>
            <a:r>
              <a:rPr lang="en-US" sz="1200" dirty="0" err="1">
                <a:latin typeface="Courier New" charset="0"/>
                <a:ea typeface="Courier New" charset="0"/>
                <a:cs typeface="Courier New" charset="0"/>
              </a:rPr>
              <a:t>index.handler</a:t>
            </a:r>
            <a:r>
              <a:rPr lang="en-US" sz="1400" dirty="0"/>
              <a:t>. The format is: </a:t>
            </a:r>
            <a:r>
              <a:rPr lang="en-US" sz="1200" dirty="0" err="1">
                <a:latin typeface="Courier New" charset="0"/>
                <a:ea typeface="Courier New" charset="0"/>
                <a:cs typeface="Courier New" charset="0"/>
              </a:rPr>
              <a:t>filename.handler</a:t>
            </a:r>
            <a:r>
              <a:rPr lang="en-US" sz="1200" dirty="0">
                <a:latin typeface="Courier New" charset="0"/>
                <a:ea typeface="Courier New" charset="0"/>
                <a:cs typeface="Courier New" charset="0"/>
              </a:rPr>
              <a:t>-function</a:t>
            </a:r>
          </a:p>
          <a:p>
            <a:endParaRPr lang="en-US" sz="1400" dirty="0"/>
          </a:p>
          <a:p>
            <a:pPr marL="342900" indent="-342900">
              <a:buFont typeface="+mj-lt"/>
              <a:buAutoNum type="arabicPeriod" startAt="9"/>
            </a:pPr>
            <a:endParaRPr lang="en-US" sz="1400" dirty="0"/>
          </a:p>
        </p:txBody>
      </p:sp>
      <p:pic>
        <p:nvPicPr>
          <p:cNvPr id="5" name="Picture 4">
            <a:extLst>
              <a:ext uri="{FF2B5EF4-FFF2-40B4-BE49-F238E27FC236}">
                <a16:creationId xmlns:a16="http://schemas.microsoft.com/office/drawing/2014/main" id="{993C9FEA-9487-154D-AD53-17A27CE4DA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6782" y="1447800"/>
            <a:ext cx="4674550" cy="4970968"/>
          </a:xfrm>
          <a:prstGeom prst="rect">
            <a:avLst/>
          </a:prstGeom>
        </p:spPr>
      </p:pic>
    </p:spTree>
    <p:extLst>
      <p:ext uri="{BB962C8B-B14F-4D97-AF65-F5344CB8AC3E}">
        <p14:creationId xmlns:p14="http://schemas.microsoft.com/office/powerpoint/2010/main" val="1132194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Virtual Machines are expensive</a:t>
            </a:r>
            <a:endParaRPr lang="en-US" sz="3200" b="1" dirty="0">
              <a:latin typeface="+mn-lt"/>
              <a:cs typeface="ＭＳ Ｐゴシック" charset="-128"/>
            </a:endParaRPr>
          </a:p>
        </p:txBody>
      </p:sp>
      <p:sp>
        <p:nvSpPr>
          <p:cNvPr id="17410" name="Content Placeholder 2"/>
          <p:cNvSpPr>
            <a:spLocks noGrp="1"/>
          </p:cNvSpPr>
          <p:nvPr>
            <p:ph idx="1"/>
          </p:nvPr>
        </p:nvSpPr>
        <p:spPr>
          <a:xfrm>
            <a:off x="533400" y="1371600"/>
            <a:ext cx="7772400" cy="4114800"/>
          </a:xfrm>
        </p:spPr>
        <p:txBody>
          <a:bodyPr/>
          <a:lstStyle/>
          <a:p>
            <a:pPr marL="107950" indent="0" eaLnBrk="1">
              <a:buClr>
                <a:srgbClr val="000080"/>
              </a:buClr>
              <a:buSzPct val="45000"/>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b="1" dirty="0"/>
              <a:t>The Problems with Virtual machines</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a:t>Money – You need to predict the instance size you need. You are charged for every CPU cycle, even when the system is “running its thumbs”</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a:t>Time – Many operations related to virtual machines are typically slow</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endParaRPr lang="en-US" altLang="x-none" sz="1800" dirty="0"/>
          </a:p>
          <a:p>
            <a:pPr marL="107950" indent="0" eaLnBrk="1">
              <a:buClr>
                <a:srgbClr val="000080"/>
              </a:buClr>
              <a:buSzPct val="45000"/>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b="1" dirty="0"/>
              <a:t>The Solution</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err="1"/>
              <a:t>Serverless</a:t>
            </a:r>
            <a:r>
              <a:rPr lang="en-US" altLang="x-none" sz="1800" dirty="0"/>
              <a:t> Architectures</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a:t>Containers</a:t>
            </a:r>
          </a:p>
          <a:p>
            <a:pPr marL="431800" indent="-323850" eaLnBrk="1">
              <a:buClr>
                <a:srgbClr val="000080"/>
              </a:buClr>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endParaRPr lang="en-US" altLang="x-none" sz="1800" dirty="0"/>
          </a:p>
          <a:p>
            <a:pPr marL="431800" indent="-323850" eaLnBrk="1">
              <a:buClr>
                <a:srgbClr val="000080"/>
              </a:buClr>
              <a:buSzPct val="45000"/>
              <a:buFont typeface="Wingdings" charset="2"/>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b="1" i="1" dirty="0"/>
              <a:t>Containers</a:t>
            </a:r>
          </a:p>
          <a:p>
            <a:pPr marL="431800" indent="-323850" eaLnBrk="1">
              <a:buClr>
                <a:srgbClr val="000080"/>
              </a:buClr>
              <a:buSzPct val="45000"/>
              <a:buFont typeface="Wingdings" charset="2"/>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x-none" sz="1800" dirty="0"/>
              <a:t>Operating System Level virtualization, a lightweight approach to virtualization that only provides the bare minimum that an application requires to run and function as intended.</a:t>
            </a:r>
          </a:p>
          <a:p>
            <a:pPr eaLnBrk="1" hangingPunct="1"/>
            <a:endParaRPr lang="en-US" altLang="en-US" sz="1800" dirty="0">
              <a:ea typeface="MS PGothic" charset="-128"/>
              <a:cs typeface="MS PGothic"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4</a:t>
            </a:fld>
            <a:endParaRPr lang="en-US" altLang="en-US" sz="1400"/>
          </a:p>
        </p:txBody>
      </p:sp>
    </p:spTree>
    <p:extLst>
      <p:ext uri="{BB962C8B-B14F-4D97-AF65-F5344CB8AC3E}">
        <p14:creationId xmlns:p14="http://schemas.microsoft.com/office/powerpoint/2010/main" val="18450019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40</a:t>
            </a:fld>
            <a:endParaRPr lang="en-US" altLang="en-US" sz="1050"/>
          </a:p>
        </p:txBody>
      </p:sp>
      <p:sp>
        <p:nvSpPr>
          <p:cNvPr id="12" name="TextBox 11"/>
          <p:cNvSpPr txBox="1"/>
          <p:nvPr/>
        </p:nvSpPr>
        <p:spPr>
          <a:xfrm>
            <a:off x="5779519" y="1600200"/>
            <a:ext cx="2867606" cy="954107"/>
          </a:xfrm>
          <a:prstGeom prst="rect">
            <a:avLst/>
          </a:prstGeom>
          <a:noFill/>
        </p:spPr>
        <p:txBody>
          <a:bodyPr wrap="square" rtlCol="0">
            <a:spAutoFit/>
          </a:bodyPr>
          <a:lstStyle/>
          <a:p>
            <a:pPr marL="342900" lvl="2" indent="-342900">
              <a:buFont typeface="+mj-lt"/>
              <a:buAutoNum type="arabicPeriod" startAt="10"/>
            </a:pPr>
            <a:r>
              <a:rPr lang="en-US" sz="1400" dirty="0"/>
              <a:t>Click the </a:t>
            </a:r>
            <a:r>
              <a:rPr lang="en-US" sz="1400" b="1" dirty="0"/>
              <a:t>API Gateway</a:t>
            </a:r>
            <a:r>
              <a:rPr lang="en-US" sz="1400" dirty="0"/>
              <a:t>. Notice the </a:t>
            </a:r>
            <a:r>
              <a:rPr lang="en-US" sz="1400" b="1" dirty="0"/>
              <a:t>Invoke URL</a:t>
            </a:r>
            <a:r>
              <a:rPr lang="en-US" sz="1400" dirty="0"/>
              <a:t>, the HTTP REST service entry point.</a:t>
            </a:r>
          </a:p>
          <a:p>
            <a:pPr marL="342900" indent="-342900">
              <a:buFont typeface="+mj-lt"/>
              <a:buAutoNum type="arabicPeriod" startAt="9"/>
            </a:pPr>
            <a:endParaRPr lang="en-US" sz="1400" dirty="0"/>
          </a:p>
        </p:txBody>
      </p:sp>
      <p:pic>
        <p:nvPicPr>
          <p:cNvPr id="5" name="Picture 4">
            <a:extLst>
              <a:ext uri="{FF2B5EF4-FFF2-40B4-BE49-F238E27FC236}">
                <a16:creationId xmlns:a16="http://schemas.microsoft.com/office/drawing/2014/main" id="{255A4A9A-9AA2-EC4B-98DA-AF47F460B4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5943" y="1524000"/>
            <a:ext cx="4967142" cy="4724400"/>
          </a:xfrm>
          <a:prstGeom prst="rect">
            <a:avLst/>
          </a:prstGeom>
        </p:spPr>
      </p:pic>
    </p:spTree>
    <p:extLst>
      <p:ext uri="{BB962C8B-B14F-4D97-AF65-F5344CB8AC3E}">
        <p14:creationId xmlns:p14="http://schemas.microsoft.com/office/powerpoint/2010/main" val="1930395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41</a:t>
            </a:fld>
            <a:endParaRPr lang="en-US" altLang="en-US" sz="1050"/>
          </a:p>
        </p:txBody>
      </p:sp>
      <p:sp>
        <p:nvSpPr>
          <p:cNvPr id="12" name="TextBox 11"/>
          <p:cNvSpPr txBox="1"/>
          <p:nvPr/>
        </p:nvSpPr>
        <p:spPr>
          <a:xfrm>
            <a:off x="5791200" y="1600200"/>
            <a:ext cx="2867606" cy="1169551"/>
          </a:xfrm>
          <a:prstGeom prst="rect">
            <a:avLst/>
          </a:prstGeom>
          <a:noFill/>
        </p:spPr>
        <p:txBody>
          <a:bodyPr wrap="square" rtlCol="0">
            <a:spAutoFit/>
          </a:bodyPr>
          <a:lstStyle/>
          <a:p>
            <a:pPr marL="342900" indent="-342900">
              <a:buFont typeface="+mj-lt"/>
              <a:buAutoNum type="arabicPeriod" startAt="11"/>
            </a:pPr>
            <a:r>
              <a:rPr lang="en-US" sz="1400" dirty="0"/>
              <a:t>To test our AWS Lambda REST Service, select </a:t>
            </a:r>
            <a:r>
              <a:rPr lang="en-US" sz="1400" b="1" dirty="0"/>
              <a:t>Database </a:t>
            </a:r>
            <a:r>
              <a:rPr lang="en-US" sz="1400" b="1" dirty="0" err="1"/>
              <a:t>DynamoDB</a:t>
            </a:r>
            <a:r>
              <a:rPr lang="en-US" sz="1400" b="1" dirty="0"/>
              <a:t> </a:t>
            </a:r>
            <a:r>
              <a:rPr lang="en-US" sz="1400" dirty="0"/>
              <a:t>from the </a:t>
            </a:r>
            <a:r>
              <a:rPr lang="en-US" sz="1400" b="1" dirty="0"/>
              <a:t>Services</a:t>
            </a:r>
            <a:r>
              <a:rPr lang="en-US" sz="1400" dirty="0"/>
              <a:t> console.</a:t>
            </a:r>
          </a:p>
          <a:p>
            <a:pPr marL="342900" indent="-342900">
              <a:buFont typeface="+mj-lt"/>
              <a:buAutoNum type="arabicPeriod" startAt="11"/>
            </a:pPr>
            <a:endParaRPr lang="en-US" sz="1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8837" y="1371600"/>
            <a:ext cx="4298963" cy="5061068"/>
          </a:xfrm>
          <a:prstGeom prst="rect">
            <a:avLst/>
          </a:prstGeom>
        </p:spPr>
      </p:pic>
    </p:spTree>
    <p:extLst>
      <p:ext uri="{BB962C8B-B14F-4D97-AF65-F5344CB8AC3E}">
        <p14:creationId xmlns:p14="http://schemas.microsoft.com/office/powerpoint/2010/main" val="18488055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42</a:t>
            </a:fld>
            <a:endParaRPr lang="en-US" altLang="en-US" sz="1050"/>
          </a:p>
        </p:txBody>
      </p:sp>
      <p:sp>
        <p:nvSpPr>
          <p:cNvPr id="12" name="TextBox 11"/>
          <p:cNvSpPr txBox="1"/>
          <p:nvPr/>
        </p:nvSpPr>
        <p:spPr>
          <a:xfrm>
            <a:off x="5791200" y="1600200"/>
            <a:ext cx="2867606" cy="1169551"/>
          </a:xfrm>
          <a:prstGeom prst="rect">
            <a:avLst/>
          </a:prstGeom>
          <a:noFill/>
        </p:spPr>
        <p:txBody>
          <a:bodyPr wrap="square" rtlCol="0">
            <a:spAutoFit/>
          </a:bodyPr>
          <a:lstStyle/>
          <a:p>
            <a:pPr marL="342900" indent="-342900">
              <a:buFont typeface="+mj-lt"/>
              <a:buAutoNum type="arabicPeriod" startAt="12"/>
            </a:pPr>
            <a:r>
              <a:rPr lang="en-US" sz="1400" dirty="0"/>
              <a:t>Create a table named </a:t>
            </a:r>
            <a:r>
              <a:rPr lang="en-US" sz="1400" b="1" dirty="0" err="1"/>
              <a:t>MyTable</a:t>
            </a:r>
            <a:r>
              <a:rPr lang="en-US" sz="1400" dirty="0"/>
              <a:t>, with two columns named </a:t>
            </a:r>
            <a:r>
              <a:rPr lang="en-US" sz="1400" b="1" dirty="0" err="1"/>
              <a:t>LastName</a:t>
            </a:r>
            <a:r>
              <a:rPr lang="en-US" sz="1400" dirty="0"/>
              <a:t> and </a:t>
            </a:r>
            <a:r>
              <a:rPr lang="en-US" sz="1400" b="1" dirty="0" err="1"/>
              <a:t>FirstName</a:t>
            </a:r>
            <a:r>
              <a:rPr lang="en-US" sz="1400" dirty="0"/>
              <a:t>, and enter a few rows.</a:t>
            </a:r>
          </a:p>
          <a:p>
            <a:pPr marL="342900" indent="-342900">
              <a:buFont typeface="+mj-lt"/>
              <a:buAutoNum type="arabicPeriod" startAt="12"/>
            </a:pPr>
            <a:endParaRPr lang="en-US" sz="14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269741"/>
            <a:ext cx="4419600" cy="5203091"/>
          </a:xfrm>
          <a:prstGeom prst="rect">
            <a:avLst/>
          </a:prstGeom>
        </p:spPr>
      </p:pic>
    </p:spTree>
    <p:extLst>
      <p:ext uri="{BB962C8B-B14F-4D97-AF65-F5344CB8AC3E}">
        <p14:creationId xmlns:p14="http://schemas.microsoft.com/office/powerpoint/2010/main" val="18153155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43</a:t>
            </a:fld>
            <a:endParaRPr lang="en-US" altLang="en-US" sz="1050"/>
          </a:p>
        </p:txBody>
      </p:sp>
      <p:sp>
        <p:nvSpPr>
          <p:cNvPr id="12" name="TextBox 11"/>
          <p:cNvSpPr txBox="1"/>
          <p:nvPr/>
        </p:nvSpPr>
        <p:spPr>
          <a:xfrm>
            <a:off x="6400800" y="1600200"/>
            <a:ext cx="2438400" cy="3754874"/>
          </a:xfrm>
          <a:prstGeom prst="rect">
            <a:avLst/>
          </a:prstGeom>
          <a:noFill/>
        </p:spPr>
        <p:txBody>
          <a:bodyPr wrap="square" rtlCol="0">
            <a:spAutoFit/>
          </a:bodyPr>
          <a:lstStyle/>
          <a:p>
            <a:pPr marL="342900" indent="-342900">
              <a:buFont typeface="+mj-lt"/>
              <a:buAutoNum type="arabicPeriod" startAt="13"/>
            </a:pPr>
            <a:r>
              <a:rPr lang="en-US" sz="1400" dirty="0"/>
              <a:t>Back to the </a:t>
            </a:r>
            <a:r>
              <a:rPr lang="en-US" sz="1400" b="1" dirty="0"/>
              <a:t>AWS Lambda console</a:t>
            </a:r>
            <a:r>
              <a:rPr lang="en-US" sz="1400" dirty="0"/>
              <a:t>. In this step, we will use the console to test the Lambda function. That is, send an HTTPS request to the API method and have Amazon API Gateway invoke your Lambda function. </a:t>
            </a:r>
          </a:p>
          <a:p>
            <a:pPr marL="342900" indent="-342900">
              <a:buFont typeface="+mj-lt"/>
              <a:buAutoNum type="arabicPeriod" startAt="13"/>
            </a:pPr>
            <a:r>
              <a:rPr lang="en-US" sz="1400" dirty="0"/>
              <a:t>Select </a:t>
            </a:r>
            <a:r>
              <a:rPr lang="en-US" sz="1400" b="1" dirty="0"/>
              <a:t>Functions</a:t>
            </a:r>
            <a:r>
              <a:rPr lang="en-US" sz="1400" dirty="0"/>
              <a:t> from left navigation. The With the </a:t>
            </a:r>
            <a:r>
              <a:rPr lang="en-US" sz="1200" dirty="0" err="1">
                <a:latin typeface="Courier New" charset="0"/>
                <a:ea typeface="Courier New" charset="0"/>
                <a:cs typeface="Courier New" charset="0"/>
              </a:rPr>
              <a:t>MyLambdaMicroService</a:t>
            </a:r>
            <a:r>
              <a:rPr lang="en-US" sz="1400" dirty="0"/>
              <a:t> function still open in the console, choose the </a:t>
            </a:r>
            <a:r>
              <a:rPr lang="en-US" sz="1400" b="1" dirty="0"/>
              <a:t>Select a test event </a:t>
            </a:r>
            <a:r>
              <a:rPr lang="en-US" sz="1400" dirty="0"/>
              <a:t> dropdown and then choose </a:t>
            </a:r>
            <a:r>
              <a:rPr lang="en-US" sz="1400" b="1" dirty="0"/>
              <a:t>Configure test events</a:t>
            </a:r>
            <a:r>
              <a:rPr lang="en-US" sz="1400" dirty="0"/>
              <a:t>. </a:t>
            </a:r>
          </a:p>
        </p:txBody>
      </p:sp>
      <p:pic>
        <p:nvPicPr>
          <p:cNvPr id="5" name="Picture 4">
            <a:extLst>
              <a:ext uri="{FF2B5EF4-FFF2-40B4-BE49-F238E27FC236}">
                <a16:creationId xmlns:a16="http://schemas.microsoft.com/office/drawing/2014/main" id="{61CC754B-6782-0045-81A9-ECC02E36EB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6945" y="1368940"/>
            <a:ext cx="5137655" cy="4886581"/>
          </a:xfrm>
          <a:prstGeom prst="rect">
            <a:avLst/>
          </a:prstGeom>
        </p:spPr>
      </p:pic>
    </p:spTree>
    <p:extLst>
      <p:ext uri="{BB962C8B-B14F-4D97-AF65-F5344CB8AC3E}">
        <p14:creationId xmlns:p14="http://schemas.microsoft.com/office/powerpoint/2010/main" val="7549403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44</a:t>
            </a:fld>
            <a:endParaRPr lang="en-US" altLang="en-US" sz="1050"/>
          </a:p>
        </p:txBody>
      </p:sp>
      <p:sp>
        <p:nvSpPr>
          <p:cNvPr id="12" name="TextBox 11"/>
          <p:cNvSpPr txBox="1"/>
          <p:nvPr/>
        </p:nvSpPr>
        <p:spPr>
          <a:xfrm>
            <a:off x="5862711" y="1600200"/>
            <a:ext cx="2976489" cy="3323987"/>
          </a:xfrm>
          <a:prstGeom prst="rect">
            <a:avLst/>
          </a:prstGeom>
          <a:noFill/>
        </p:spPr>
        <p:txBody>
          <a:bodyPr wrap="square" rtlCol="0">
            <a:spAutoFit/>
          </a:bodyPr>
          <a:lstStyle/>
          <a:p>
            <a:pPr marL="342900" indent="-342900">
              <a:buFont typeface="+mj-lt"/>
              <a:buAutoNum type="arabicPeriod" startAt="13"/>
            </a:pPr>
            <a:r>
              <a:rPr lang="en-US" sz="1400" dirty="0"/>
              <a:t>In the </a:t>
            </a:r>
            <a:r>
              <a:rPr lang="en-US" sz="1400" b="1" dirty="0"/>
              <a:t>Configure test event </a:t>
            </a:r>
            <a:r>
              <a:rPr lang="en-US" sz="1400" dirty="0"/>
              <a:t>page, select </a:t>
            </a:r>
            <a:r>
              <a:rPr lang="en-US" sz="1400" b="1" dirty="0"/>
              <a:t>Event template “</a:t>
            </a:r>
            <a:r>
              <a:rPr lang="en-US" sz="1400" dirty="0"/>
              <a:t>Hello World” and enter an </a:t>
            </a:r>
            <a:r>
              <a:rPr lang="en-US" sz="1400" b="1" dirty="0"/>
              <a:t>Event Name </a:t>
            </a:r>
            <a:r>
              <a:rPr lang="en-US" sz="1400" dirty="0"/>
              <a:t>such as </a:t>
            </a:r>
            <a:r>
              <a:rPr lang="en-US" sz="1400" b="1" dirty="0" err="1"/>
              <a:t>MyEventName</a:t>
            </a:r>
            <a:r>
              <a:rPr lang="en-US" sz="1400" dirty="0"/>
              <a:t>. Replace the existing text with the following:</a:t>
            </a:r>
          </a:p>
          <a:p>
            <a:pPr marL="342900" indent="-342900">
              <a:buFont typeface="+mj-lt"/>
              <a:buAutoNum type="arabicPeriod" startAt="13"/>
            </a:pPr>
            <a:endParaRPr lang="en-US" sz="1400" dirty="0"/>
          </a:p>
          <a:p>
            <a:r>
              <a:rPr lang="en-US" sz="1200" dirty="0">
                <a:latin typeface="Courier New" charset="0"/>
                <a:ea typeface="Courier New" charset="0"/>
                <a:cs typeface="Courier New" charset="0"/>
              </a:rPr>
              <a:t>{ </a:t>
            </a:r>
          </a:p>
          <a:p>
            <a:r>
              <a:rPr lang="en-US" sz="1200" dirty="0">
                <a:latin typeface="Courier New" charset="0"/>
                <a:ea typeface="Courier New" charset="0"/>
                <a:cs typeface="Courier New" charset="0"/>
              </a:rPr>
              <a:t>  "</a:t>
            </a:r>
            <a:r>
              <a:rPr lang="en-US" sz="1200" dirty="0" err="1">
                <a:latin typeface="Courier New" charset="0"/>
                <a:ea typeface="Courier New" charset="0"/>
                <a:cs typeface="Courier New" charset="0"/>
              </a:rPr>
              <a:t>httpMethod</a:t>
            </a:r>
            <a:r>
              <a:rPr lang="en-US" sz="1200" dirty="0">
                <a:latin typeface="Courier New" charset="0"/>
                <a:ea typeface="Courier New" charset="0"/>
                <a:cs typeface="Courier New" charset="0"/>
              </a:rPr>
              <a:t>": "GET",</a:t>
            </a:r>
          </a:p>
          <a:p>
            <a:r>
              <a:rPr lang="en-US" sz="1200" dirty="0">
                <a:latin typeface="Courier New" charset="0"/>
                <a:ea typeface="Courier New" charset="0"/>
                <a:cs typeface="Courier New" charset="0"/>
              </a:rPr>
              <a:t>  "</a:t>
            </a:r>
            <a:r>
              <a:rPr lang="en-US" sz="1200" dirty="0" err="1">
                <a:latin typeface="Courier New" charset="0"/>
                <a:ea typeface="Courier New" charset="0"/>
                <a:cs typeface="Courier New" charset="0"/>
              </a:rPr>
              <a:t>queryStringParameters</a:t>
            </a:r>
            <a:r>
              <a:rPr lang="en-US" sz="1200" dirty="0">
                <a:latin typeface="Courier New" charset="0"/>
                <a:ea typeface="Courier New" charset="0"/>
                <a:cs typeface="Courier New" charset="0"/>
              </a:rPr>
              <a:t>": {   </a:t>
            </a:r>
          </a:p>
          <a:p>
            <a:r>
              <a:rPr lang="en-US" sz="1200" dirty="0">
                <a:latin typeface="Courier New" charset="0"/>
                <a:ea typeface="Courier New" charset="0"/>
                <a:cs typeface="Courier New" charset="0"/>
              </a:rPr>
              <a:t>  "</a:t>
            </a:r>
            <a:r>
              <a:rPr lang="en-US" sz="1200" dirty="0" err="1">
                <a:latin typeface="Courier New" charset="0"/>
                <a:ea typeface="Courier New" charset="0"/>
                <a:cs typeface="Courier New" charset="0"/>
              </a:rPr>
              <a:t>TableName</a:t>
            </a:r>
            <a:r>
              <a:rPr lang="en-US" sz="1200" dirty="0">
                <a:latin typeface="Courier New" charset="0"/>
                <a:ea typeface="Courier New" charset="0"/>
                <a:cs typeface="Courier New" charset="0"/>
              </a:rPr>
              <a:t>": "</a:t>
            </a:r>
            <a:r>
              <a:rPr lang="en-US" sz="1200" dirty="0" err="1">
                <a:latin typeface="Courier New" charset="0"/>
                <a:ea typeface="Courier New" charset="0"/>
                <a:cs typeface="Courier New" charset="0"/>
              </a:rPr>
              <a:t>MyTable</a:t>
            </a:r>
            <a:r>
              <a:rPr lang="en-US" sz="1200" dirty="0">
                <a:latin typeface="Courier New" charset="0"/>
                <a:ea typeface="Courier New" charset="0"/>
                <a:cs typeface="Courier New" charset="0"/>
              </a:rPr>
              <a:t>" </a:t>
            </a:r>
          </a:p>
          <a:p>
            <a:r>
              <a:rPr lang="en-US" sz="1200" dirty="0">
                <a:latin typeface="Courier New" charset="0"/>
                <a:ea typeface="Courier New" charset="0"/>
                <a:cs typeface="Courier New" charset="0"/>
              </a:rPr>
              <a:t>  } </a:t>
            </a:r>
          </a:p>
          <a:p>
            <a:r>
              <a:rPr lang="en-US" sz="1200" dirty="0">
                <a:latin typeface="Courier New" charset="0"/>
                <a:ea typeface="Courier New" charset="0"/>
                <a:cs typeface="Courier New" charset="0"/>
              </a:rPr>
              <a:t>}  </a:t>
            </a:r>
          </a:p>
          <a:p>
            <a:endParaRPr lang="en-US" sz="1200" dirty="0">
              <a:latin typeface="Courier New" charset="0"/>
              <a:ea typeface="Courier New" charset="0"/>
              <a:cs typeface="Courier New" charset="0"/>
            </a:endParaRPr>
          </a:p>
          <a:p>
            <a:pPr marL="342900" indent="-342900">
              <a:buFont typeface="+mj-lt"/>
              <a:buAutoNum type="arabicPeriod" startAt="14"/>
            </a:pPr>
            <a:r>
              <a:rPr lang="en-US" sz="1400" dirty="0"/>
              <a:t>After “copy / paste” the text above choose </a:t>
            </a:r>
            <a:r>
              <a:rPr lang="en-US" sz="1400" b="1" dirty="0"/>
              <a:t>Create</a:t>
            </a:r>
            <a:r>
              <a:rPr lang="en-US" sz="1400" dirty="0"/>
              <a:t>. </a:t>
            </a:r>
            <a:endParaRPr lang="en-US" sz="1400" dirty="0">
              <a:latin typeface="Courier New" charset="0"/>
              <a:ea typeface="Courier New" charset="0"/>
              <a:cs typeface="Courier New"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3142" y="1371600"/>
            <a:ext cx="4757212" cy="5105400"/>
          </a:xfrm>
          <a:prstGeom prst="rect">
            <a:avLst/>
          </a:prstGeom>
        </p:spPr>
      </p:pic>
    </p:spTree>
    <p:extLst>
      <p:ext uri="{BB962C8B-B14F-4D97-AF65-F5344CB8AC3E}">
        <p14:creationId xmlns:p14="http://schemas.microsoft.com/office/powerpoint/2010/main" val="15034724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45</a:t>
            </a:fld>
            <a:endParaRPr lang="en-US" altLang="en-US" sz="1050"/>
          </a:p>
        </p:txBody>
      </p:sp>
      <p:sp>
        <p:nvSpPr>
          <p:cNvPr id="12" name="TextBox 11"/>
          <p:cNvSpPr txBox="1"/>
          <p:nvPr/>
        </p:nvSpPr>
        <p:spPr>
          <a:xfrm>
            <a:off x="5862711" y="1600200"/>
            <a:ext cx="2976489" cy="1384995"/>
          </a:xfrm>
          <a:prstGeom prst="rect">
            <a:avLst/>
          </a:prstGeom>
          <a:noFill/>
        </p:spPr>
        <p:txBody>
          <a:bodyPr wrap="square" rtlCol="0">
            <a:spAutoFit/>
          </a:bodyPr>
          <a:lstStyle/>
          <a:p>
            <a:pPr marL="342900" indent="-342900">
              <a:buFont typeface="+mj-lt"/>
              <a:buAutoNum type="arabicPeriod" startAt="15"/>
            </a:pPr>
            <a:r>
              <a:rPr lang="en-US" sz="1400" dirty="0"/>
              <a:t>Click </a:t>
            </a:r>
            <a:r>
              <a:rPr lang="en-US" sz="1400" b="1" dirty="0"/>
              <a:t>Test</a:t>
            </a:r>
            <a:r>
              <a:rPr lang="en-US" sz="1400" dirty="0"/>
              <a:t>. Check the </a:t>
            </a:r>
            <a:r>
              <a:rPr lang="en-US" sz="1400" b="1" dirty="0"/>
              <a:t>Execution result </a:t>
            </a:r>
            <a:r>
              <a:rPr lang="en-US" sz="1400" dirty="0"/>
              <a:t>output, by clicking </a:t>
            </a:r>
            <a:r>
              <a:rPr lang="en-US" sz="1400" b="1" dirty="0"/>
              <a:t>Details</a:t>
            </a:r>
            <a:r>
              <a:rPr lang="en-US" sz="1400" dirty="0"/>
              <a:t>. Notice the JSON returned with the table content (GET scans or “lists” the items in the table). </a:t>
            </a:r>
          </a:p>
          <a:p>
            <a:pPr marL="342900" indent="-342900">
              <a:buFont typeface="+mj-lt"/>
              <a:buAutoNum type="arabicPeriod" startAt="15"/>
            </a:pPr>
            <a:endParaRPr lang="en-US" sz="1400" dirty="0"/>
          </a:p>
        </p:txBody>
      </p:sp>
      <p:pic>
        <p:nvPicPr>
          <p:cNvPr id="5" name="Picture 4">
            <a:extLst>
              <a:ext uri="{FF2B5EF4-FFF2-40B4-BE49-F238E27FC236}">
                <a16:creationId xmlns:a16="http://schemas.microsoft.com/office/drawing/2014/main" id="{DEDF8226-78F0-DC46-9754-71E4912545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1371599"/>
            <a:ext cx="5334000" cy="4973865"/>
          </a:xfrm>
          <a:prstGeom prst="rect">
            <a:avLst/>
          </a:prstGeom>
        </p:spPr>
      </p:pic>
    </p:spTree>
    <p:extLst>
      <p:ext uri="{BB962C8B-B14F-4D97-AF65-F5344CB8AC3E}">
        <p14:creationId xmlns:p14="http://schemas.microsoft.com/office/powerpoint/2010/main" val="10134946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46</a:t>
            </a:fld>
            <a:endParaRPr lang="en-US" altLang="en-US" sz="1050"/>
          </a:p>
        </p:txBody>
      </p:sp>
      <p:sp>
        <p:nvSpPr>
          <p:cNvPr id="12" name="TextBox 11"/>
          <p:cNvSpPr txBox="1"/>
          <p:nvPr/>
        </p:nvSpPr>
        <p:spPr>
          <a:xfrm>
            <a:off x="5862711" y="1600200"/>
            <a:ext cx="2976489" cy="1600438"/>
          </a:xfrm>
          <a:prstGeom prst="rect">
            <a:avLst/>
          </a:prstGeom>
          <a:noFill/>
        </p:spPr>
        <p:txBody>
          <a:bodyPr wrap="square" rtlCol="0">
            <a:spAutoFit/>
          </a:bodyPr>
          <a:lstStyle/>
          <a:p>
            <a:pPr marL="342900" indent="-342900">
              <a:buFont typeface="+mj-lt"/>
              <a:buAutoNum type="arabicPeriod" startAt="16"/>
            </a:pPr>
            <a:r>
              <a:rPr lang="en-US" sz="1400" dirty="0"/>
              <a:t>Click the </a:t>
            </a:r>
            <a:r>
              <a:rPr lang="en-US" sz="1400" b="1" dirty="0"/>
              <a:t>API Gateway</a:t>
            </a:r>
            <a:r>
              <a:rPr lang="en-US" sz="1400" dirty="0"/>
              <a:t>. Click the arrow next to </a:t>
            </a:r>
            <a:r>
              <a:rPr lang="en-US" sz="1400" b="1" dirty="0"/>
              <a:t>Method: ANY</a:t>
            </a:r>
            <a:r>
              <a:rPr lang="en-US" sz="1400" dirty="0"/>
              <a:t>. Notice the value of </a:t>
            </a:r>
            <a:r>
              <a:rPr lang="en-US" sz="1400" b="1" dirty="0"/>
              <a:t>Invoke URL</a:t>
            </a:r>
            <a:r>
              <a:rPr lang="en-US" sz="1400" dirty="0"/>
              <a:t>. This is the entry point of the API Gateway for your new </a:t>
            </a:r>
            <a:r>
              <a:rPr lang="en-US" sz="1400" dirty="0" err="1"/>
              <a:t>microservice</a:t>
            </a:r>
            <a:r>
              <a:rPr lang="en-US" sz="1400" dirty="0"/>
              <a:t>.</a:t>
            </a:r>
          </a:p>
          <a:p>
            <a:pPr marL="342900" indent="-342900">
              <a:buFont typeface="+mj-lt"/>
              <a:buAutoNum type="arabicPeriod" startAt="16"/>
            </a:pPr>
            <a:endParaRPr lang="en-US" sz="1400" dirty="0"/>
          </a:p>
        </p:txBody>
      </p:sp>
      <p:pic>
        <p:nvPicPr>
          <p:cNvPr id="5" name="Picture 4">
            <a:extLst>
              <a:ext uri="{FF2B5EF4-FFF2-40B4-BE49-F238E27FC236}">
                <a16:creationId xmlns:a16="http://schemas.microsoft.com/office/drawing/2014/main" id="{8AA98F57-7ADF-2648-854E-A568218EFE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371600"/>
            <a:ext cx="5024511" cy="5159700"/>
          </a:xfrm>
          <a:prstGeom prst="rect">
            <a:avLst/>
          </a:prstGeom>
        </p:spPr>
      </p:pic>
    </p:spTree>
    <p:extLst>
      <p:ext uri="{BB962C8B-B14F-4D97-AF65-F5344CB8AC3E}">
        <p14:creationId xmlns:p14="http://schemas.microsoft.com/office/powerpoint/2010/main" val="10921678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47</a:t>
            </a:fld>
            <a:endParaRPr lang="en-US" altLang="en-US" sz="1050"/>
          </a:p>
        </p:txBody>
      </p:sp>
      <p:sp>
        <p:nvSpPr>
          <p:cNvPr id="12" name="TextBox 11"/>
          <p:cNvSpPr txBox="1"/>
          <p:nvPr/>
        </p:nvSpPr>
        <p:spPr>
          <a:xfrm>
            <a:off x="304800" y="5630735"/>
            <a:ext cx="8212494" cy="523220"/>
          </a:xfrm>
          <a:prstGeom prst="rect">
            <a:avLst/>
          </a:prstGeom>
          <a:noFill/>
        </p:spPr>
        <p:txBody>
          <a:bodyPr wrap="square" rtlCol="0">
            <a:spAutoFit/>
          </a:bodyPr>
          <a:lstStyle/>
          <a:p>
            <a:pPr marL="342900" indent="-342900">
              <a:buFont typeface="+mj-lt"/>
              <a:buAutoNum type="arabicPeriod" startAt="16"/>
            </a:pPr>
            <a:r>
              <a:rPr lang="en-US" sz="1400" dirty="0"/>
              <a:t>You can now execute the REST API from your browser as in:</a:t>
            </a:r>
          </a:p>
          <a:p>
            <a:r>
              <a:rPr lang="en-US" sz="1400" dirty="0">
                <a:latin typeface="+mn-lt"/>
                <a:ea typeface="Courier New" charset="0"/>
                <a:cs typeface="Courier New" charset="0"/>
              </a:rPr>
              <a:t>https://lps114qfee.execute-api.us-east-1.amazonaws.com/prod/</a:t>
            </a:r>
            <a:r>
              <a:rPr lang="en-US" sz="1400" dirty="0" err="1">
                <a:latin typeface="+mn-lt"/>
                <a:ea typeface="Courier New" charset="0"/>
                <a:cs typeface="Courier New" charset="0"/>
              </a:rPr>
              <a:t>MyLambdaMicroservice?TableName</a:t>
            </a:r>
            <a:r>
              <a:rPr lang="en-US" sz="1400" dirty="0">
                <a:latin typeface="+mn-lt"/>
                <a:ea typeface="Courier New" charset="0"/>
                <a:cs typeface="Courier New" charset="0"/>
              </a:rPr>
              <a:t>=</a:t>
            </a:r>
            <a:r>
              <a:rPr lang="en-US" sz="1400" dirty="0" err="1">
                <a:latin typeface="+mn-lt"/>
                <a:ea typeface="Courier New" charset="0"/>
                <a:cs typeface="Courier New" charset="0"/>
              </a:rPr>
              <a:t>MyTable</a:t>
            </a:r>
            <a:endParaRPr lang="en-US" sz="1400" dirty="0">
              <a:latin typeface="+mn-lt"/>
              <a:ea typeface="Courier New" charset="0"/>
              <a:cs typeface="Courier New" charset="0"/>
            </a:endParaRPr>
          </a:p>
        </p:txBody>
      </p:sp>
      <p:pic>
        <p:nvPicPr>
          <p:cNvPr id="5" name="Picture 4">
            <a:extLst>
              <a:ext uri="{FF2B5EF4-FFF2-40B4-BE49-F238E27FC236}">
                <a16:creationId xmlns:a16="http://schemas.microsoft.com/office/drawing/2014/main" id="{01AE7DB8-8AC0-C04B-A441-DBE5EA6F5E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6409" y="1244145"/>
            <a:ext cx="6219291" cy="4648200"/>
          </a:xfrm>
          <a:prstGeom prst="rect">
            <a:avLst/>
          </a:prstGeom>
        </p:spPr>
      </p:pic>
    </p:spTree>
    <p:extLst>
      <p:ext uri="{BB962C8B-B14F-4D97-AF65-F5344CB8AC3E}">
        <p14:creationId xmlns:p14="http://schemas.microsoft.com/office/powerpoint/2010/main" val="19265463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Title 1"/>
          <p:cNvSpPr>
            <a:spLocks noGrp="1"/>
          </p:cNvSpPr>
          <p:nvPr>
            <p:ph type="title"/>
          </p:nvPr>
        </p:nvSpPr>
        <p:spPr/>
        <p:txBody>
          <a:bodyPr/>
          <a:lstStyle/>
          <a:p>
            <a:r>
              <a:rPr lang="en-US" altLang="en-US" sz="3200" b="1" dirty="0">
                <a:ea typeface="MS PGothic" charset="-128"/>
              </a:rPr>
              <a:t>AWS Lambda (cont’d)</a:t>
            </a:r>
          </a:p>
        </p:txBody>
      </p:sp>
      <p:sp>
        <p:nvSpPr>
          <p:cNvPr id="2" name="Footer Placeholder 1"/>
          <p:cNvSpPr>
            <a:spLocks noGrp="1"/>
          </p:cNvSpPr>
          <p:nvPr>
            <p:ph type="ftr" sz="quarter" idx="11"/>
          </p:nvPr>
        </p:nvSpPr>
        <p:spPr/>
        <p:txBody>
          <a:bodyPr/>
          <a:lstStyle/>
          <a:p>
            <a:r>
              <a:rPr lang="en-US" altLang="en-US"/>
              <a:t>Copyright © Marco Papa 2017</a:t>
            </a:r>
          </a:p>
        </p:txBody>
      </p:sp>
      <p:sp>
        <p:nvSpPr>
          <p:cNvPr id="140292"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800">
                <a:solidFill>
                  <a:schemeClr val="tx1"/>
                </a:solidFill>
                <a:latin typeface="Times New Roman" charset="0"/>
                <a:ea typeface="MS PGothic" charset="-128"/>
              </a:defRPr>
            </a:lvl1pPr>
            <a:lvl2pPr marL="557213" indent="-214313">
              <a:defRPr sz="1800">
                <a:solidFill>
                  <a:schemeClr val="tx1"/>
                </a:solidFill>
                <a:latin typeface="Times New Roman" charset="0"/>
                <a:ea typeface="MS PGothic" charset="-128"/>
              </a:defRPr>
            </a:lvl2pPr>
            <a:lvl3pPr marL="857250" indent="-171450">
              <a:defRPr sz="1800">
                <a:solidFill>
                  <a:schemeClr val="tx1"/>
                </a:solidFill>
                <a:latin typeface="Times New Roman" charset="0"/>
                <a:ea typeface="MS PGothic" charset="-128"/>
              </a:defRPr>
            </a:lvl3pPr>
            <a:lvl4pPr marL="1200150" indent="-171450">
              <a:defRPr sz="1800">
                <a:solidFill>
                  <a:schemeClr val="tx1"/>
                </a:solidFill>
                <a:latin typeface="Times New Roman" charset="0"/>
                <a:ea typeface="MS PGothic" charset="-128"/>
              </a:defRPr>
            </a:lvl4pPr>
            <a:lvl5pPr marL="1543050" indent="-171450">
              <a:defRPr sz="1800">
                <a:solidFill>
                  <a:schemeClr val="tx1"/>
                </a:solidFill>
                <a:latin typeface="Times New Roman" charset="0"/>
                <a:ea typeface="MS PGothic" charset="-128"/>
              </a:defRPr>
            </a:lvl5pPr>
            <a:lvl6pPr marL="1885950" indent="-171450" eaLnBrk="0" fontAlgn="base" hangingPunct="0">
              <a:spcBef>
                <a:spcPct val="0"/>
              </a:spcBef>
              <a:spcAft>
                <a:spcPct val="0"/>
              </a:spcAft>
              <a:defRPr sz="1800">
                <a:solidFill>
                  <a:schemeClr val="tx1"/>
                </a:solidFill>
                <a:latin typeface="Times New Roman" charset="0"/>
                <a:ea typeface="MS PGothic" charset="-128"/>
              </a:defRPr>
            </a:lvl6pPr>
            <a:lvl7pPr marL="2228850" indent="-171450" eaLnBrk="0" fontAlgn="base" hangingPunct="0">
              <a:spcBef>
                <a:spcPct val="0"/>
              </a:spcBef>
              <a:spcAft>
                <a:spcPct val="0"/>
              </a:spcAft>
              <a:defRPr sz="1800">
                <a:solidFill>
                  <a:schemeClr val="tx1"/>
                </a:solidFill>
                <a:latin typeface="Times New Roman" charset="0"/>
                <a:ea typeface="MS PGothic" charset="-128"/>
              </a:defRPr>
            </a:lvl7pPr>
            <a:lvl8pPr marL="2571750" indent="-171450" eaLnBrk="0" fontAlgn="base" hangingPunct="0">
              <a:spcBef>
                <a:spcPct val="0"/>
              </a:spcBef>
              <a:spcAft>
                <a:spcPct val="0"/>
              </a:spcAft>
              <a:defRPr sz="1800">
                <a:solidFill>
                  <a:schemeClr val="tx1"/>
                </a:solidFill>
                <a:latin typeface="Times New Roman" charset="0"/>
                <a:ea typeface="MS PGothic" charset="-128"/>
              </a:defRPr>
            </a:lvl8pPr>
            <a:lvl9pPr marL="2914650" indent="-171450" eaLnBrk="0" fontAlgn="base" hangingPunct="0">
              <a:spcBef>
                <a:spcPct val="0"/>
              </a:spcBef>
              <a:spcAft>
                <a:spcPct val="0"/>
              </a:spcAft>
              <a:defRPr sz="1800">
                <a:solidFill>
                  <a:schemeClr val="tx1"/>
                </a:solidFill>
                <a:latin typeface="Times New Roman" charset="0"/>
                <a:ea typeface="MS PGothic" charset="-128"/>
              </a:defRPr>
            </a:lvl9pPr>
          </a:lstStyle>
          <a:p>
            <a:fld id="{5F062097-8935-0D4A-9424-1818BC63BD18}" type="slidenum">
              <a:rPr lang="en-US" altLang="en-US" sz="1050"/>
              <a:pPr/>
              <a:t>48</a:t>
            </a:fld>
            <a:endParaRPr lang="en-US" altLang="en-US" sz="1050"/>
          </a:p>
        </p:txBody>
      </p:sp>
      <p:sp>
        <p:nvSpPr>
          <p:cNvPr id="12" name="TextBox 11"/>
          <p:cNvSpPr txBox="1"/>
          <p:nvPr/>
        </p:nvSpPr>
        <p:spPr>
          <a:xfrm>
            <a:off x="5410201" y="1600200"/>
            <a:ext cx="3429000" cy="738664"/>
          </a:xfrm>
          <a:prstGeom prst="rect">
            <a:avLst/>
          </a:prstGeom>
          <a:noFill/>
        </p:spPr>
        <p:txBody>
          <a:bodyPr wrap="square" rtlCol="0">
            <a:spAutoFit/>
          </a:bodyPr>
          <a:lstStyle/>
          <a:p>
            <a:pPr marL="342900" indent="-342900">
              <a:buFont typeface="+mj-lt"/>
              <a:buAutoNum type="arabicPeriod" startAt="17"/>
            </a:pPr>
            <a:r>
              <a:rPr lang="en-US" sz="1400" dirty="0"/>
              <a:t>Check out the </a:t>
            </a:r>
            <a:r>
              <a:rPr lang="en-US" sz="1400" b="1" dirty="0"/>
              <a:t>Monitoring</a:t>
            </a:r>
            <a:r>
              <a:rPr lang="en-US" sz="1400" dirty="0"/>
              <a:t> tab for </a:t>
            </a:r>
            <a:r>
              <a:rPr lang="en-US" sz="1400" dirty="0" err="1"/>
              <a:t>CloudWatch</a:t>
            </a:r>
            <a:r>
              <a:rPr lang="en-US" sz="1400" dirty="0"/>
              <a:t> metrics.</a:t>
            </a:r>
          </a:p>
          <a:p>
            <a:pPr marL="342900" indent="-342900">
              <a:buFont typeface="+mj-lt"/>
              <a:buAutoNum type="arabicPeriod" startAt="17"/>
            </a:pPr>
            <a:endParaRPr lang="en-US" sz="1400" dirty="0"/>
          </a:p>
        </p:txBody>
      </p:sp>
      <p:pic>
        <p:nvPicPr>
          <p:cNvPr id="5" name="Picture 4">
            <a:extLst>
              <a:ext uri="{FF2B5EF4-FFF2-40B4-BE49-F238E27FC236}">
                <a16:creationId xmlns:a16="http://schemas.microsoft.com/office/drawing/2014/main" id="{77AEA9E3-1E67-204E-8CA6-6B9DC6FFA3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0734" y="1969532"/>
            <a:ext cx="5594931" cy="4435392"/>
          </a:xfrm>
          <a:prstGeom prst="rect">
            <a:avLst/>
          </a:prstGeom>
        </p:spPr>
      </p:pic>
    </p:spTree>
    <p:extLst>
      <p:ext uri="{BB962C8B-B14F-4D97-AF65-F5344CB8AC3E}">
        <p14:creationId xmlns:p14="http://schemas.microsoft.com/office/powerpoint/2010/main" val="1485703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What is </a:t>
            </a:r>
            <a:r>
              <a:rPr lang="en-US" altLang="x-none" sz="3200" dirty="0" err="1"/>
              <a:t>Serverless</a:t>
            </a:r>
            <a:r>
              <a:rPr lang="en-US" altLang="x-none" sz="3200" dirty="0"/>
              <a:t>?</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pPr eaLnBrk="1" hangingPunct="1"/>
            <a:r>
              <a:rPr lang="en-US" altLang="en-US" sz="1800" i="1" dirty="0" err="1">
                <a:ea typeface="MS PGothic" charset="-128"/>
                <a:cs typeface="MS PGothic" charset="-128"/>
              </a:rPr>
              <a:t>Serverless</a:t>
            </a:r>
            <a:r>
              <a:rPr lang="en-US" altLang="en-US" sz="1800" i="1" dirty="0">
                <a:ea typeface="MS PGothic" charset="-128"/>
                <a:cs typeface="MS PGothic" charset="-128"/>
              </a:rPr>
              <a:t> architectures refer to applications that significantly depend on third party-services (known as Backend as a Service or “Baas”) or on custom code that’s run in ephemeral containers (Function as a Service or “</a:t>
            </a:r>
            <a:r>
              <a:rPr lang="en-US" altLang="en-US" sz="1800" i="1" dirty="0" err="1">
                <a:ea typeface="MS PGothic" charset="-128"/>
                <a:cs typeface="MS PGothic" charset="-128"/>
              </a:rPr>
              <a:t>FaaS</a:t>
            </a:r>
            <a:r>
              <a:rPr lang="en-US" altLang="en-US" sz="1800" i="1" dirty="0">
                <a:ea typeface="MS PGothic" charset="-128"/>
                <a:cs typeface="MS PGothic" charset="-128"/>
              </a:rPr>
              <a:t>”), the best known vendor host of which currently is AWS Lambda. By using these ideas, and by moving much behavior to the front end, such architectures remove the need for the traditional ‘always on’ server system sitting behind an application.</a:t>
            </a:r>
          </a:p>
          <a:p>
            <a:pPr eaLnBrk="1" hangingPunct="1"/>
            <a:endParaRPr lang="en-US" altLang="en-US" sz="1800" dirty="0">
              <a:ea typeface="MS PGothic" charset="-128"/>
              <a:cs typeface="MS PGothic" charset="-128"/>
            </a:endParaRPr>
          </a:p>
          <a:p>
            <a:pPr eaLnBrk="1" hangingPunct="1"/>
            <a:r>
              <a:rPr lang="en-US" altLang="en-US" sz="1800" dirty="0">
                <a:ea typeface="MS PGothic" charset="-128"/>
                <a:cs typeface="MS PGothic" charset="-128"/>
              </a:rPr>
              <a:t>“</a:t>
            </a:r>
            <a:r>
              <a:rPr lang="en-US" altLang="en-US" sz="1800" b="1" dirty="0">
                <a:ea typeface="MS PGothic" charset="-128"/>
                <a:cs typeface="MS PGothic" charset="-128"/>
              </a:rPr>
              <a:t>No server is easier to manage than no server</a:t>
            </a:r>
            <a:r>
              <a:rPr lang="en-US" altLang="en-US" sz="1800" dirty="0">
                <a:ea typeface="MS PGothic" charset="-128"/>
                <a:cs typeface="MS PGothic" charset="-128"/>
              </a:rPr>
              <a:t>” </a:t>
            </a:r>
            <a:r>
              <a:rPr lang="mr-IN" altLang="en-US" sz="1800" dirty="0">
                <a:ea typeface="MS PGothic" charset="-128"/>
                <a:cs typeface="MS PGothic" charset="-128"/>
              </a:rPr>
              <a:t>–</a:t>
            </a:r>
            <a:r>
              <a:rPr lang="en-US" altLang="en-US" sz="1800" dirty="0">
                <a:ea typeface="MS PGothic" charset="-128"/>
                <a:cs typeface="MS PGothic" charset="-128"/>
              </a:rPr>
              <a:t> Werner </a:t>
            </a:r>
            <a:r>
              <a:rPr lang="en-US" altLang="en-US" sz="1800" dirty="0" err="1">
                <a:ea typeface="MS PGothic" charset="-128"/>
                <a:cs typeface="MS PGothic" charset="-128"/>
              </a:rPr>
              <a:t>Vogels</a:t>
            </a:r>
            <a:endParaRPr lang="en-US" altLang="en-US" sz="1800" dirty="0">
              <a:ea typeface="MS PGothic" charset="-128"/>
              <a:cs typeface="MS PGothic" charset="-128"/>
            </a:endParaRPr>
          </a:p>
          <a:p>
            <a:pPr eaLnBrk="1" hangingPunct="1"/>
            <a:endParaRPr lang="en-US" altLang="en-US" sz="1800" dirty="0">
              <a:ea typeface="MS PGothic" charset="-128"/>
              <a:cs typeface="MS PGothic" charset="-128"/>
            </a:endParaRPr>
          </a:p>
          <a:p>
            <a:pPr eaLnBrk="1" hangingPunct="1"/>
            <a:endParaRPr lang="en-US" altLang="en-US" sz="1800" dirty="0">
              <a:ea typeface="MS PGothic" charset="-128"/>
              <a:cs typeface="MS PGothic" charset="-128"/>
            </a:endParaRPr>
          </a:p>
          <a:p>
            <a:pPr eaLnBrk="1" hangingPunct="1"/>
            <a:endParaRPr lang="en-US" altLang="en-US" sz="1800" dirty="0">
              <a:ea typeface="MS PGothic" charset="-128"/>
              <a:cs typeface="MS PGothic" charset="-128"/>
            </a:endParaRPr>
          </a:p>
          <a:p>
            <a:pPr marL="0" indent="0" eaLnBrk="1" hangingPunct="1">
              <a:buNone/>
            </a:pPr>
            <a:r>
              <a:rPr lang="en-US" altLang="en-US" sz="1400" dirty="0">
                <a:ea typeface="MS PGothic" charset="-128"/>
                <a:cs typeface="MS PGothic" charset="-128"/>
              </a:rPr>
              <a:t>Note</a:t>
            </a:r>
            <a:r>
              <a:rPr lang="en-US" altLang="en-US" sz="1200" dirty="0">
                <a:ea typeface="MS PGothic" charset="-128"/>
                <a:cs typeface="MS PGothic" charset="-128"/>
              </a:rPr>
              <a:t>: slides provided by Nate Slater, Senior Manager AWS Solutions Architecture, “</a:t>
            </a:r>
            <a:r>
              <a:rPr lang="en-US" altLang="en-US" sz="1200" i="1" dirty="0">
                <a:ea typeface="MS PGothic" charset="-128"/>
                <a:cs typeface="MS PGothic" charset="-128"/>
              </a:rPr>
              <a:t>State of Container and </a:t>
            </a:r>
            <a:r>
              <a:rPr lang="en-US" altLang="en-US" sz="1200" i="1" dirty="0" err="1">
                <a:ea typeface="MS PGothic" charset="-128"/>
                <a:cs typeface="MS PGothic" charset="-128"/>
              </a:rPr>
              <a:t>Serverless</a:t>
            </a:r>
            <a:r>
              <a:rPr lang="en-US" altLang="en-US" sz="1200" i="1" dirty="0">
                <a:ea typeface="MS PGothic" charset="-128"/>
                <a:cs typeface="MS PGothic" charset="-128"/>
              </a:rPr>
              <a:t> Architectures</a:t>
            </a:r>
            <a:r>
              <a:rPr lang="en-US" altLang="en-US" sz="1200" dirty="0">
                <a:ea typeface="MS PGothic" charset="-128"/>
                <a:cs typeface="MS PGothic" charset="-128"/>
              </a:rPr>
              <a:t>”</a:t>
            </a: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5</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4106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altLang="x-none" sz="3200" dirty="0"/>
              <a:t>Features of </a:t>
            </a:r>
            <a:r>
              <a:rPr lang="en-US" altLang="x-none" sz="3200" dirty="0" err="1"/>
              <a:t>Serverless</a:t>
            </a:r>
            <a:r>
              <a:rPr lang="en-US" altLang="x-none" sz="3200" dirty="0"/>
              <a:t> Architectures</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pPr eaLnBrk="1" hangingPunct="1"/>
            <a:r>
              <a:rPr lang="en-US" altLang="en-US" sz="1800" dirty="0">
                <a:ea typeface="MS PGothic" charset="-128"/>
                <a:cs typeface="MS PGothic" charset="-128"/>
              </a:rPr>
              <a:t>No compute resource to manage</a:t>
            </a:r>
          </a:p>
          <a:p>
            <a:pPr eaLnBrk="1" hangingPunct="1"/>
            <a:r>
              <a:rPr lang="en-US" altLang="en-US" sz="1800" dirty="0">
                <a:ea typeface="MS PGothic" charset="-128"/>
                <a:cs typeface="MS PGothic" charset="-128"/>
              </a:rPr>
              <a:t>Provisioning and scaling handled by the service itself</a:t>
            </a:r>
          </a:p>
          <a:p>
            <a:pPr eaLnBrk="1" hangingPunct="1"/>
            <a:r>
              <a:rPr lang="en-US" altLang="en-US" sz="1800" dirty="0">
                <a:ea typeface="MS PGothic" charset="-128"/>
                <a:cs typeface="MS PGothic" charset="-128"/>
              </a:rPr>
              <a:t>You write code and the execution environment is provided by the service</a:t>
            </a:r>
          </a:p>
          <a:p>
            <a:pPr eaLnBrk="1" hangingPunct="1"/>
            <a:r>
              <a:rPr lang="en-US" altLang="en-US" sz="1800" dirty="0">
                <a:ea typeface="MS PGothic" charset="-128"/>
                <a:cs typeface="MS PGothic" charset="-128"/>
              </a:rPr>
              <a:t>Core functionality (e.g. database, authentication and authorization) is provided by at-scale Web Services</a:t>
            </a: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6</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44016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pPr eaLnBrk="1" hangingPunct="1">
              <a:defRPr/>
            </a:pPr>
            <a:r>
              <a:rPr lang="en-US" sz="3200" dirty="0"/>
              <a:t>The origins of “</a:t>
            </a:r>
            <a:r>
              <a:rPr lang="en-US" sz="3200" u="sng" dirty="0"/>
              <a:t>F</a:t>
            </a:r>
            <a:r>
              <a:rPr lang="en-US" sz="3200" dirty="0"/>
              <a:t>unctions-</a:t>
            </a:r>
            <a:r>
              <a:rPr lang="en-US" sz="3200" u="sng" dirty="0"/>
              <a:t>a</a:t>
            </a:r>
            <a:r>
              <a:rPr lang="en-US" sz="3200" dirty="0"/>
              <a:t>s-</a:t>
            </a:r>
            <a:r>
              <a:rPr lang="en-US" sz="3200" u="sng" dirty="0"/>
              <a:t>a</a:t>
            </a:r>
            <a:r>
              <a:rPr lang="en-US" sz="3200" dirty="0"/>
              <a:t>-</a:t>
            </a:r>
            <a:r>
              <a:rPr lang="en-US" sz="3200" u="sng" dirty="0"/>
              <a:t>S</a:t>
            </a:r>
            <a:r>
              <a:rPr lang="en-US" sz="3200" dirty="0"/>
              <a:t>ervice” </a:t>
            </a:r>
            <a:endParaRPr lang="en-US" sz="3200" b="1" dirty="0">
              <a:latin typeface="+mn-lt"/>
              <a:cs typeface="ＭＳ Ｐゴシック" charset="-128"/>
            </a:endParaRPr>
          </a:p>
        </p:txBody>
      </p:sp>
      <p:sp>
        <p:nvSpPr>
          <p:cNvPr id="17410" name="Content Placeholder 2"/>
          <p:cNvSpPr>
            <a:spLocks noGrp="1"/>
          </p:cNvSpPr>
          <p:nvPr>
            <p:ph idx="1"/>
          </p:nvPr>
        </p:nvSpPr>
        <p:spPr>
          <a:xfrm>
            <a:off x="647700" y="1371600"/>
            <a:ext cx="7772400" cy="4114800"/>
          </a:xfrm>
        </p:spPr>
        <p:txBody>
          <a:bodyPr/>
          <a:lstStyle/>
          <a:p>
            <a:r>
              <a:rPr lang="en-US" sz="1800" b="1" dirty="0"/>
              <a:t>AWS Lambda </a:t>
            </a:r>
            <a:r>
              <a:rPr lang="en-US" sz="1800" dirty="0"/>
              <a:t>– Announced at </a:t>
            </a:r>
            <a:r>
              <a:rPr lang="en-US" sz="1800" dirty="0" err="1"/>
              <a:t>re:Invent</a:t>
            </a:r>
            <a:r>
              <a:rPr lang="en-US" sz="1800" dirty="0"/>
              <a:t> 2014. First web service of it’s kind that completely abstracted the execution environment from the code </a:t>
            </a:r>
          </a:p>
          <a:p>
            <a:r>
              <a:rPr lang="en-US" sz="1800" b="1" dirty="0"/>
              <a:t>API Gateway </a:t>
            </a:r>
            <a:r>
              <a:rPr lang="en-US" sz="1800" dirty="0"/>
              <a:t>– Launched in mid-2015. Critical ingredient for building service endpoints with Lambda. </a:t>
            </a:r>
          </a:p>
          <a:p>
            <a:r>
              <a:rPr lang="en-US" sz="1800" dirty="0"/>
              <a:t>Combined with existing back-plane services like </a:t>
            </a:r>
            <a:r>
              <a:rPr lang="en-US" sz="1800" dirty="0" err="1"/>
              <a:t>DynamoDB</a:t>
            </a:r>
            <a:r>
              <a:rPr lang="en-US" sz="1800" dirty="0"/>
              <a:t>, </a:t>
            </a:r>
            <a:r>
              <a:rPr lang="en-US" sz="1800" dirty="0" err="1"/>
              <a:t>Cloudformation</a:t>
            </a:r>
            <a:r>
              <a:rPr lang="en-US" sz="1800" dirty="0"/>
              <a:t>, and S3 and “</a:t>
            </a:r>
            <a:r>
              <a:rPr lang="en-US" sz="1800" dirty="0" err="1"/>
              <a:t>serverless</a:t>
            </a:r>
            <a:r>
              <a:rPr lang="en-US" sz="1800" dirty="0"/>
              <a:t>” development was born. </a:t>
            </a: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7</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035819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r>
              <a:rPr lang="en-US" sz="3200" dirty="0"/>
              <a:t>The </a:t>
            </a:r>
            <a:r>
              <a:rPr lang="en-US" sz="3200" dirty="0" err="1"/>
              <a:t>FaaS</a:t>
            </a:r>
            <a:r>
              <a:rPr lang="en-US" sz="3200" dirty="0"/>
              <a:t> Development Framework </a:t>
            </a:r>
            <a:br>
              <a:rPr lang="en-US" sz="3200" dirty="0"/>
            </a:br>
            <a:r>
              <a:rPr lang="en-US" sz="3200" dirty="0"/>
              <a:t>Ecosystem </a:t>
            </a:r>
          </a:p>
        </p:txBody>
      </p:sp>
      <p:sp>
        <p:nvSpPr>
          <p:cNvPr id="17410" name="Content Placeholder 2"/>
          <p:cNvSpPr>
            <a:spLocks noGrp="1"/>
          </p:cNvSpPr>
          <p:nvPr>
            <p:ph idx="1"/>
          </p:nvPr>
        </p:nvSpPr>
        <p:spPr>
          <a:xfrm>
            <a:off x="647699" y="1371600"/>
            <a:ext cx="5071573" cy="4572000"/>
          </a:xfrm>
        </p:spPr>
        <p:txBody>
          <a:bodyPr/>
          <a:lstStyle/>
          <a:p>
            <a:r>
              <a:rPr lang="en-US" sz="1800" dirty="0" err="1"/>
              <a:t>Serverless</a:t>
            </a:r>
            <a:r>
              <a:rPr lang="en-US" sz="1800" dirty="0"/>
              <a:t> Framework (</a:t>
            </a:r>
            <a:r>
              <a:rPr lang="en-US" sz="1800" dirty="0" err="1"/>
              <a:t>serverless.com</a:t>
            </a:r>
            <a:r>
              <a:rPr lang="en-US" sz="1800" dirty="0"/>
              <a:t>) </a:t>
            </a:r>
          </a:p>
          <a:p>
            <a:pPr lvl="1"/>
            <a:r>
              <a:rPr lang="en-US" sz="1600" dirty="0"/>
              <a:t>Open source framework for building </a:t>
            </a:r>
            <a:r>
              <a:rPr lang="en-US" sz="1600" dirty="0" err="1"/>
              <a:t>serverless</a:t>
            </a:r>
            <a:r>
              <a:rPr lang="en-US" sz="1600" dirty="0"/>
              <a:t> applications with AWS Lambda, Microsoft Azure and IBM </a:t>
            </a:r>
            <a:r>
              <a:rPr lang="en-US" sz="1600" dirty="0" err="1"/>
              <a:t>OpenWhisk</a:t>
            </a:r>
            <a:r>
              <a:rPr lang="en-US" sz="1600" dirty="0"/>
              <a:t>  and Google Cloud Functions</a:t>
            </a:r>
          </a:p>
          <a:p>
            <a:pPr lvl="1"/>
            <a:r>
              <a:rPr lang="en-US" sz="1600" dirty="0"/>
              <a:t>Supports </a:t>
            </a:r>
            <a:r>
              <a:rPr lang="en-US" sz="1600" dirty="0" err="1"/>
              <a:t>node.js</a:t>
            </a:r>
            <a:r>
              <a:rPr lang="en-US" sz="1600" dirty="0"/>
              <a:t>, python, and java </a:t>
            </a:r>
          </a:p>
          <a:p>
            <a:r>
              <a:rPr lang="en-US" sz="1800" dirty="0"/>
              <a:t>Chalice</a:t>
            </a:r>
          </a:p>
          <a:p>
            <a:pPr lvl="1"/>
            <a:r>
              <a:rPr lang="en-US" sz="1600" dirty="0"/>
              <a:t>Python based framework for </a:t>
            </a:r>
            <a:r>
              <a:rPr lang="en-US" sz="1600" dirty="0" err="1"/>
              <a:t>microservice</a:t>
            </a:r>
            <a:r>
              <a:rPr lang="en-US" sz="1600" dirty="0"/>
              <a:t> development with AWS Lambda </a:t>
            </a:r>
          </a:p>
          <a:p>
            <a:r>
              <a:rPr lang="en-US" sz="1800" dirty="0"/>
              <a:t>Apex</a:t>
            </a:r>
          </a:p>
          <a:p>
            <a:pPr lvl="1"/>
            <a:r>
              <a:rPr lang="en-US" sz="1600" dirty="0"/>
              <a:t>A set of tools written in Go to manage </a:t>
            </a:r>
            <a:r>
              <a:rPr lang="en-US" sz="1600" dirty="0" err="1"/>
              <a:t>serverless</a:t>
            </a:r>
            <a:r>
              <a:rPr lang="en-US" sz="1600" dirty="0"/>
              <a:t> deployments to AWS Lambda </a:t>
            </a:r>
          </a:p>
          <a:p>
            <a:r>
              <a:rPr lang="en-US" sz="1800" dirty="0"/>
              <a:t>• </a:t>
            </a:r>
            <a:r>
              <a:rPr lang="en-US" sz="1800" dirty="0" err="1"/>
              <a:t>Serverless</a:t>
            </a:r>
            <a:r>
              <a:rPr lang="en-US" sz="1800" dirty="0"/>
              <a:t> Application Module (SAM)</a:t>
            </a:r>
          </a:p>
          <a:p>
            <a:pPr lvl="1"/>
            <a:r>
              <a:rPr lang="en-US" sz="1600" dirty="0"/>
              <a:t>AWS framework that extends </a:t>
            </a:r>
            <a:r>
              <a:rPr lang="en-US" sz="1600" dirty="0" err="1"/>
              <a:t>CloudFormation</a:t>
            </a:r>
            <a:r>
              <a:rPr lang="en-US" sz="1600" dirty="0"/>
              <a:t> (common language to describe and provision infrastructure resources in the cloud) </a:t>
            </a:r>
          </a:p>
          <a:p>
            <a:pPr eaLnBrk="1" hangingPunct="1"/>
            <a:endParaRPr lang="en-US" altLang="en-US" sz="1800" dirty="0">
              <a:ea typeface="MS PGothic" charset="-128"/>
              <a:cs typeface="MS PGothic"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8</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pic>
        <p:nvPicPr>
          <p:cNvPr id="6" name="Picture 5">
            <a:extLst>
              <a:ext uri="{FF2B5EF4-FFF2-40B4-BE49-F238E27FC236}">
                <a16:creationId xmlns:a16="http://schemas.microsoft.com/office/drawing/2014/main" id="{D663CEB0-D578-6A44-93DA-46FFC96677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6400" y="2027181"/>
            <a:ext cx="3276137" cy="3383019"/>
          </a:xfrm>
          <a:prstGeom prst="rect">
            <a:avLst/>
          </a:prstGeom>
        </p:spPr>
      </p:pic>
    </p:spTree>
    <p:extLst>
      <p:ext uri="{BB962C8B-B14F-4D97-AF65-F5344CB8AC3E}">
        <p14:creationId xmlns:p14="http://schemas.microsoft.com/office/powerpoint/2010/main" val="167304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r>
              <a:rPr lang="en-US" sz="3200" dirty="0" err="1"/>
              <a:t>FaaS</a:t>
            </a:r>
            <a:r>
              <a:rPr lang="en-US" sz="3200" dirty="0"/>
              <a:t> – How Does it Work? </a:t>
            </a:r>
          </a:p>
        </p:txBody>
      </p:sp>
      <p:sp>
        <p:nvSpPr>
          <p:cNvPr id="17410" name="Content Placeholder 2"/>
          <p:cNvSpPr>
            <a:spLocks noGrp="1"/>
          </p:cNvSpPr>
          <p:nvPr>
            <p:ph idx="1"/>
          </p:nvPr>
        </p:nvSpPr>
        <p:spPr>
          <a:xfrm>
            <a:off x="647700" y="1371600"/>
            <a:ext cx="7772400" cy="4114800"/>
          </a:xfrm>
        </p:spPr>
        <p:txBody>
          <a:bodyPr/>
          <a:lstStyle/>
          <a:p>
            <a:r>
              <a:rPr lang="en-US" sz="1800" dirty="0"/>
              <a:t>You write a function and deploy it to the cloud service for execution. </a:t>
            </a:r>
          </a:p>
          <a:p>
            <a:r>
              <a:rPr lang="en-US" sz="1800" dirty="0"/>
              <a:t>Example: </a:t>
            </a:r>
            <a:r>
              <a:rPr lang="en-US" sz="1800" dirty="0" err="1"/>
              <a:t>node.js</a:t>
            </a:r>
            <a:r>
              <a:rPr lang="en-US" sz="1800" dirty="0"/>
              <a:t> with AWS Lambda: </a:t>
            </a:r>
          </a:p>
          <a:p>
            <a:endParaRPr lang="en-US" sz="1800" dirty="0"/>
          </a:p>
          <a:p>
            <a:pPr marL="0" indent="0">
              <a:buNone/>
            </a:pPr>
            <a:r>
              <a:rPr lang="en-US" sz="1600" dirty="0" err="1">
                <a:latin typeface="Courier New" charset="0"/>
                <a:ea typeface="Courier New" charset="0"/>
                <a:cs typeface="Courier New" charset="0"/>
              </a:rPr>
              <a:t>module.exports.handler</a:t>
            </a:r>
            <a:r>
              <a:rPr lang="en-US" sz="1600" dirty="0">
                <a:latin typeface="Courier New" charset="0"/>
                <a:ea typeface="Courier New" charset="0"/>
                <a:cs typeface="Courier New" charset="0"/>
              </a:rPr>
              <a:t> = function(event, context, callback) {</a:t>
            </a:r>
          </a:p>
          <a:p>
            <a:pPr marL="0" indent="0">
              <a:buNone/>
            </a:pPr>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console.log</a:t>
            </a:r>
            <a:r>
              <a:rPr lang="en-US" sz="1600" dirty="0">
                <a:latin typeface="Courier New" charset="0"/>
                <a:ea typeface="Courier New" charset="0"/>
                <a:cs typeface="Courier New" charset="0"/>
              </a:rPr>
              <a:t>("event: " + </a:t>
            </a:r>
            <a:r>
              <a:rPr lang="en-US" sz="1600" dirty="0" err="1">
                <a:latin typeface="Courier New" charset="0"/>
                <a:ea typeface="Courier New" charset="0"/>
                <a:cs typeface="Courier New" charset="0"/>
              </a:rPr>
              <a:t>JSON.stringify</a:t>
            </a:r>
            <a:r>
              <a:rPr lang="en-US" sz="1600" dirty="0">
                <a:latin typeface="Courier New" charset="0"/>
                <a:ea typeface="Courier New" charset="0"/>
                <a:cs typeface="Courier New" charset="0"/>
              </a:rPr>
              <a:t>(event)); </a:t>
            </a:r>
          </a:p>
          <a:p>
            <a:pPr marL="0" indent="0">
              <a:buNone/>
            </a:pPr>
            <a:r>
              <a:rPr lang="en-US" sz="1600" dirty="0">
                <a:latin typeface="Courier New" charset="0"/>
                <a:ea typeface="Courier New" charset="0"/>
                <a:cs typeface="Courier New" charset="0"/>
              </a:rPr>
              <a:t>    if ((!</a:t>
            </a:r>
            <a:r>
              <a:rPr lang="en-US" sz="1600" dirty="0" err="1">
                <a:latin typeface="Courier New" charset="0"/>
                <a:ea typeface="Courier New" charset="0"/>
                <a:cs typeface="Courier New" charset="0"/>
              </a:rPr>
              <a:t>event.hasOwnProperty</a:t>
            </a:r>
            <a:r>
              <a:rPr lang="en-US" sz="1600" dirty="0">
                <a:latin typeface="Courier New" charset="0"/>
                <a:ea typeface="Courier New" charset="0"/>
                <a:cs typeface="Courier New" charset="0"/>
              </a:rPr>
              <a:t>("email") || !</a:t>
            </a:r>
            <a:r>
              <a:rPr lang="en-US" sz="1600" dirty="0" err="1">
                <a:latin typeface="Courier New" charset="0"/>
                <a:ea typeface="Courier New" charset="0"/>
                <a:cs typeface="Courier New" charset="0"/>
              </a:rPr>
              <a:t>event.hasOwnProperty</a:t>
            </a:r>
            <a:r>
              <a:rPr lang="en-US" sz="1600" dirty="0">
                <a:latin typeface="Courier New" charset="0"/>
                <a:ea typeface="Courier New" charset="0"/>
                <a:cs typeface="Courier New" charset="0"/>
              </a:rPr>
              <a:t>("</a:t>
            </a:r>
            <a:r>
              <a:rPr lang="en-US" sz="1600" dirty="0" err="1">
                <a:latin typeface="Courier New" charset="0"/>
                <a:ea typeface="Courier New" charset="0"/>
                <a:cs typeface="Courier New" charset="0"/>
              </a:rPr>
              <a:t>restaurantId</a:t>
            </a:r>
            <a:r>
              <a:rPr lang="en-US" sz="1600" dirty="0">
                <a:latin typeface="Courier New" charset="0"/>
                <a:ea typeface="Courier New" charset="0"/>
                <a:cs typeface="Courier New" charset="0"/>
              </a:rPr>
              <a:t>")) || (!</a:t>
            </a:r>
            <a:r>
              <a:rPr lang="en-US" sz="1600" dirty="0" err="1">
                <a:latin typeface="Courier New" charset="0"/>
                <a:ea typeface="Courier New" charset="0"/>
                <a:cs typeface="Courier New" charset="0"/>
              </a:rPr>
              <a:t>event.email</a:t>
            </a:r>
            <a:r>
              <a:rPr lang="en-US" sz="1600" dirty="0">
                <a:latin typeface="Courier New" charset="0"/>
                <a:ea typeface="Courier New" charset="0"/>
                <a:cs typeface="Courier New" charset="0"/>
              </a:rPr>
              <a:t> || !</a:t>
            </a:r>
            <a:r>
              <a:rPr lang="en-US" sz="1600" dirty="0" err="1">
                <a:latin typeface="Courier New" charset="0"/>
                <a:ea typeface="Courier New" charset="0"/>
                <a:cs typeface="Courier New" charset="0"/>
              </a:rPr>
              <a:t>event.restaurantId</a:t>
            </a:r>
            <a:r>
              <a:rPr lang="en-US" sz="1600" dirty="0">
                <a:latin typeface="Courier New" charset="0"/>
                <a:ea typeface="Courier New" charset="0"/>
                <a:cs typeface="Courier New" charset="0"/>
              </a:rPr>
              <a:t>)) { callback("[</a:t>
            </a:r>
            <a:r>
              <a:rPr lang="en-US" sz="1600" dirty="0" err="1">
                <a:latin typeface="Courier New" charset="0"/>
                <a:ea typeface="Courier New" charset="0"/>
                <a:cs typeface="Courier New" charset="0"/>
              </a:rPr>
              <a:t>BadRequest</a:t>
            </a:r>
            <a:r>
              <a:rPr lang="en-US" sz="1600" dirty="0">
                <a:latin typeface="Courier New" charset="0"/>
                <a:ea typeface="Courier New" charset="0"/>
                <a:cs typeface="Courier New" charset="0"/>
              </a:rPr>
              <a:t>] email and </a:t>
            </a:r>
            <a:r>
              <a:rPr lang="en-US" sz="1600" dirty="0" err="1">
                <a:latin typeface="Courier New" charset="0"/>
                <a:ea typeface="Courier New" charset="0"/>
                <a:cs typeface="Courier New" charset="0"/>
              </a:rPr>
              <a:t>restaurantId</a:t>
            </a:r>
            <a:r>
              <a:rPr lang="en-US" sz="1600" dirty="0">
                <a:latin typeface="Courier New" charset="0"/>
                <a:ea typeface="Courier New" charset="0"/>
                <a:cs typeface="Courier New" charset="0"/>
              </a:rPr>
              <a:t> are required"); </a:t>
            </a:r>
          </a:p>
          <a:p>
            <a:pPr marL="0" indent="0">
              <a:buNone/>
            </a:pPr>
            <a:r>
              <a:rPr lang="en-US" sz="1600" dirty="0">
                <a:latin typeface="Courier New" charset="0"/>
                <a:ea typeface="Courier New" charset="0"/>
                <a:cs typeface="Courier New" charset="0"/>
              </a:rPr>
              <a:t>  return; } </a:t>
            </a:r>
          </a:p>
          <a:p>
            <a:pPr marL="0" indent="0">
              <a:buNone/>
            </a:pPr>
            <a:r>
              <a:rPr lang="en-US" sz="1600" dirty="0">
                <a:latin typeface="Courier New" charset="0"/>
                <a:ea typeface="Courier New" charset="0"/>
                <a:cs typeface="Courier New" charset="0"/>
              </a:rPr>
              <a:t>} </a:t>
            </a:r>
          </a:p>
          <a:p>
            <a:pPr marL="0" indent="0">
              <a:buNone/>
            </a:pPr>
            <a:endParaRPr lang="en-US" sz="1800" dirty="0"/>
          </a:p>
          <a:p>
            <a:pPr eaLnBrk="1" hangingPunct="1"/>
            <a:endParaRPr lang="en-US" altLang="en-US" sz="1800" dirty="0">
              <a:ea typeface="MS PGothic" charset="-128"/>
              <a:cs typeface="MS PGothic" charset="-128"/>
            </a:endParaRPr>
          </a:p>
          <a:p>
            <a:pPr eaLnBrk="1" hangingPunct="1"/>
            <a:endParaRPr lang="en-US" altLang="en-US" sz="1800" dirty="0">
              <a:ea typeface="MS PGothic" charset="-128"/>
              <a:cs typeface="MS PGothic" charset="-128"/>
            </a:endParaRPr>
          </a:p>
        </p:txBody>
      </p:sp>
      <p:sp>
        <p:nvSpPr>
          <p:cNvPr id="17411" name="Footer Placeholder 2"/>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r>
              <a:rPr lang="en-US" altLang="en-US" sz="1400"/>
              <a:t>Copyright © Marco Papa 2017</a:t>
            </a:r>
          </a:p>
        </p:txBody>
      </p:sp>
      <p:sp>
        <p:nvSpPr>
          <p:cNvPr id="17412" name="Slide Number Placeholder 2"/>
          <p:cNvSpPr>
            <a:spLocks noGrp="1"/>
          </p:cNvSpPr>
          <p:nvPr>
            <p:ph type="sldNum" sz="quarter" idx="12"/>
          </p:nvPr>
        </p:nvSpPr>
        <p:spPr>
          <a:xfrm>
            <a:off x="7696200" y="6248400"/>
            <a:ext cx="762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MS PGothic" charset="-128"/>
              </a:defRPr>
            </a:lvl1pPr>
            <a:lvl2pPr marL="742950" indent="-285750">
              <a:defRPr sz="2400">
                <a:solidFill>
                  <a:schemeClr val="tx1"/>
                </a:solidFill>
                <a:latin typeface="Times New Roman" charset="0"/>
                <a:ea typeface="MS PGothic" charset="-128"/>
              </a:defRPr>
            </a:lvl2pPr>
            <a:lvl3pPr marL="1143000" indent="-228600">
              <a:defRPr sz="2400">
                <a:solidFill>
                  <a:schemeClr val="tx1"/>
                </a:solidFill>
                <a:latin typeface="Times New Roman" charset="0"/>
                <a:ea typeface="MS PGothic" charset="-128"/>
              </a:defRPr>
            </a:lvl3pPr>
            <a:lvl4pPr marL="1600200" indent="-228600">
              <a:defRPr sz="2400">
                <a:solidFill>
                  <a:schemeClr val="tx1"/>
                </a:solidFill>
                <a:latin typeface="Times New Roman" charset="0"/>
                <a:ea typeface="MS PGothic" charset="-128"/>
              </a:defRPr>
            </a:lvl4pPr>
            <a:lvl5pPr marL="2057400" indent="-228600">
              <a:defRPr sz="2400">
                <a:solidFill>
                  <a:schemeClr val="tx1"/>
                </a:solidFill>
                <a:latin typeface="Times New Roman" charset="0"/>
                <a:ea typeface="MS PGothic" charset="-128"/>
              </a:defRPr>
            </a:lvl5pPr>
            <a:lvl6pPr marL="2514600" indent="-228600" eaLnBrk="0" fontAlgn="base" hangingPunct="0">
              <a:spcBef>
                <a:spcPct val="0"/>
              </a:spcBef>
              <a:spcAft>
                <a:spcPct val="0"/>
              </a:spcAft>
              <a:defRPr sz="2400">
                <a:solidFill>
                  <a:schemeClr val="tx1"/>
                </a:solidFill>
                <a:latin typeface="Times New Roman" charset="0"/>
                <a:ea typeface="MS PGothic" charset="-128"/>
              </a:defRPr>
            </a:lvl6pPr>
            <a:lvl7pPr marL="2971800" indent="-228600" eaLnBrk="0" fontAlgn="base" hangingPunct="0">
              <a:spcBef>
                <a:spcPct val="0"/>
              </a:spcBef>
              <a:spcAft>
                <a:spcPct val="0"/>
              </a:spcAft>
              <a:defRPr sz="2400">
                <a:solidFill>
                  <a:schemeClr val="tx1"/>
                </a:solidFill>
                <a:latin typeface="Times New Roman" charset="0"/>
                <a:ea typeface="MS PGothic" charset="-128"/>
              </a:defRPr>
            </a:lvl7pPr>
            <a:lvl8pPr marL="3429000" indent="-228600" eaLnBrk="0" fontAlgn="base" hangingPunct="0">
              <a:spcBef>
                <a:spcPct val="0"/>
              </a:spcBef>
              <a:spcAft>
                <a:spcPct val="0"/>
              </a:spcAft>
              <a:defRPr sz="2400">
                <a:solidFill>
                  <a:schemeClr val="tx1"/>
                </a:solidFill>
                <a:latin typeface="Times New Roman" charset="0"/>
                <a:ea typeface="MS PGothic" charset="-128"/>
              </a:defRPr>
            </a:lvl8pPr>
            <a:lvl9pPr marL="3886200" indent="-228600" eaLnBrk="0" fontAlgn="base" hangingPunct="0">
              <a:spcBef>
                <a:spcPct val="0"/>
              </a:spcBef>
              <a:spcAft>
                <a:spcPct val="0"/>
              </a:spcAft>
              <a:defRPr sz="2400">
                <a:solidFill>
                  <a:schemeClr val="tx1"/>
                </a:solidFill>
                <a:latin typeface="Times New Roman" charset="0"/>
                <a:ea typeface="MS PGothic" charset="-128"/>
              </a:defRPr>
            </a:lvl9pPr>
          </a:lstStyle>
          <a:p>
            <a:fld id="{215B0E77-49A7-534E-A9A9-8DBC7A578D80}" type="slidenum">
              <a:rPr lang="en-US" altLang="en-US" sz="1400"/>
              <a:pPr/>
              <a:t>9</a:t>
            </a:fld>
            <a:endParaRPr lang="en-US" altLang="en-US" sz="1400"/>
          </a:p>
        </p:txBody>
      </p:sp>
      <p:sp>
        <p:nvSpPr>
          <p:cNvPr id="3" name="TextBox 2"/>
          <p:cNvSpPr txBox="1"/>
          <p:nvPr/>
        </p:nvSpPr>
        <p:spPr>
          <a:xfrm>
            <a:off x="4486542" y="1871529"/>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837578868"/>
      </p:ext>
    </p:extLst>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Office\Templates\Blank Presentation.pot</Template>
  <TotalTime>7592</TotalTime>
  <Words>2354</Words>
  <Application>Microsoft Macintosh PowerPoint</Application>
  <PresentationFormat>On-screen Show (4:3)</PresentationFormat>
  <Paragraphs>387</Paragraphs>
  <Slides>48</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ＭＳ Ｐゴシック</vt:lpstr>
      <vt:lpstr>ＭＳ Ｐゴシック</vt:lpstr>
      <vt:lpstr>Arial</vt:lpstr>
      <vt:lpstr>Courier New</vt:lpstr>
      <vt:lpstr>Geneva</vt:lpstr>
      <vt:lpstr>Symbol</vt:lpstr>
      <vt:lpstr>Times New Roman</vt:lpstr>
      <vt:lpstr>Wingdings</vt:lpstr>
      <vt:lpstr>Blank Presentation</vt:lpstr>
      <vt:lpstr>Serverless Applications AWS Lambda</vt:lpstr>
      <vt:lpstr>Outline</vt:lpstr>
      <vt:lpstr>Need for Virtual Machines</vt:lpstr>
      <vt:lpstr>Virtual Machines are expensive</vt:lpstr>
      <vt:lpstr>What is Serverless?</vt:lpstr>
      <vt:lpstr>Features of Serverless Architectures</vt:lpstr>
      <vt:lpstr>The origins of “Functions-as-a-Service” </vt:lpstr>
      <vt:lpstr>The FaaS Development Framework  Ecosystem </vt:lpstr>
      <vt:lpstr>FaaS – How Does it Work? </vt:lpstr>
      <vt:lpstr>BaaS - Backend-as-a-Service</vt:lpstr>
      <vt:lpstr>Serverless Architecture – Stream Analytics/IoT</vt:lpstr>
      <vt:lpstr>Serverless Architecture - Microservices </vt:lpstr>
      <vt:lpstr>AWS Lambda Example Architecture </vt:lpstr>
      <vt:lpstr>AWS Lambda Example Architecture (cont’d)</vt:lpstr>
      <vt:lpstr>What are Containers? </vt:lpstr>
      <vt:lpstr>Containers – Key Features </vt:lpstr>
      <vt:lpstr>Docker</vt:lpstr>
      <vt:lpstr>Docker Runtime Architecture </vt:lpstr>
      <vt:lpstr>Docker – Platform Architecture </vt:lpstr>
      <vt:lpstr>The Docker Ecosystem</vt:lpstr>
      <vt:lpstr>Container-Based Microservice Example </vt:lpstr>
      <vt:lpstr>Serverless – Where we go from here </vt:lpstr>
      <vt:lpstr>Serverless – Where we go from here (cont’d)</vt:lpstr>
      <vt:lpstr>Containers – Where we go from here </vt:lpstr>
      <vt:lpstr>AWS Lambda</vt:lpstr>
      <vt:lpstr>Using AWS Lambda</vt:lpstr>
      <vt:lpstr>AWS Lambda -  How It Works</vt:lpstr>
      <vt:lpstr>AWS Lambda - How It Works (cont’d)</vt:lpstr>
      <vt:lpstr>Amazon API Gateway</vt:lpstr>
      <vt:lpstr>Amazon API Gateway Call Flow</vt:lpstr>
      <vt:lpstr>Amazon API Gateway Request Processing Workflow</vt:lpstr>
      <vt:lpstr>AWS Lambda Supported Event Sources</vt:lpstr>
      <vt:lpstr>Create a Simple Microservice using Lambda and API Gateway</vt:lpstr>
      <vt:lpstr>AWS Lambda (cont’d)</vt:lpstr>
      <vt:lpstr>AWS Lambda (cont’d)</vt:lpstr>
      <vt:lpstr>AWS Lambda (cont’d)</vt:lpstr>
      <vt:lpstr>AWS Lambda (cont’d)</vt:lpstr>
      <vt:lpstr>AWS Lambda (cont’d)</vt:lpstr>
      <vt:lpstr>AWS Lambda (cont’d)</vt:lpstr>
      <vt:lpstr>AWS Lambda (cont’d)</vt:lpstr>
      <vt:lpstr>AWS Lambda (cont’d)</vt:lpstr>
      <vt:lpstr>AWS Lambda (cont’d)</vt:lpstr>
      <vt:lpstr>AWS Lambda (cont’d)</vt:lpstr>
      <vt:lpstr>AWS Lambda (cont’d)</vt:lpstr>
      <vt:lpstr>AWS Lambda (cont’d)</vt:lpstr>
      <vt:lpstr>AWS Lambda (cont’d)</vt:lpstr>
      <vt:lpstr>AWS Lambda (cont’d)</vt:lpstr>
      <vt:lpstr>AWS Lambda (cont’d)</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Responsive Web Design</dc:title>
  <dc:creator>Marco Papa</dc:creator>
  <cp:lastModifiedBy>Marco Papa</cp:lastModifiedBy>
  <cp:revision>142</cp:revision>
  <cp:lastPrinted>2016-03-29T21:48:12Z</cp:lastPrinted>
  <dcterms:created xsi:type="dcterms:W3CDTF">2015-10-19T21:46:56Z</dcterms:created>
  <dcterms:modified xsi:type="dcterms:W3CDTF">2018-03-28T21:58:28Z</dcterms:modified>
</cp:coreProperties>
</file>